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535" r:id="rId3"/>
    <p:sldId id="537" r:id="rId4"/>
    <p:sldId id="536" r:id="rId5"/>
    <p:sldId id="548" r:id="rId6"/>
    <p:sldId id="529" r:id="rId7"/>
    <p:sldId id="525" r:id="rId8"/>
    <p:sldId id="539" r:id="rId9"/>
    <p:sldId id="540" r:id="rId10"/>
    <p:sldId id="541" r:id="rId11"/>
    <p:sldId id="542" r:id="rId12"/>
    <p:sldId id="544" r:id="rId13"/>
    <p:sldId id="545" r:id="rId14"/>
    <p:sldId id="546" r:id="rId15"/>
    <p:sldId id="547" r:id="rId16"/>
  </p:sldIdLst>
  <p:sldSz cx="9144000" cy="6858000" type="screen4x3"/>
  <p:notesSz cx="6797675" cy="99282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FECB"/>
    <a:srgbClr val="006600"/>
    <a:srgbClr val="E28700"/>
    <a:srgbClr val="EAE132"/>
    <a:srgbClr val="E9CD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Светлый стиль 2 - акцент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Средний стиль 1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69C7853C-536D-4A76-A0AE-DD22124D55A5}" styleName="Стиль из темы 1 - акцент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505E3EF-67EA-436B-97B2-0124C06EBD24}" styleName="Средний стиль 4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Светлый стиль 3 — акцент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379" autoAdjust="0"/>
    <p:restoredTop sz="93522" autoAdjust="0"/>
  </p:normalViewPr>
  <p:slideViewPr>
    <p:cSldViewPr>
      <p:cViewPr>
        <p:scale>
          <a:sx n="116" d="100"/>
          <a:sy n="116" d="100"/>
        </p:scale>
        <p:origin x="-149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1"/>
            <a:ext cx="2945659" cy="496411"/>
          </a:xfrm>
          <a:prstGeom prst="rect">
            <a:avLst/>
          </a:prstGeom>
        </p:spPr>
        <p:txBody>
          <a:bodyPr vert="horz" lIns="91605" tIns="45802" rIns="91605" bIns="45802" rtlCol="0"/>
          <a:lstStyle>
            <a:lvl1pPr algn="l">
              <a:defRPr sz="1200"/>
            </a:lvl1pPr>
          </a:lstStyle>
          <a:p>
            <a:endParaRPr lang="ru-RU"/>
          </a:p>
        </p:txBody>
      </p:sp>
      <p:sp>
        <p:nvSpPr>
          <p:cNvPr id="3" name="Дата 2"/>
          <p:cNvSpPr>
            <a:spLocks noGrp="1"/>
          </p:cNvSpPr>
          <p:nvPr>
            <p:ph type="dt" idx="1"/>
          </p:nvPr>
        </p:nvSpPr>
        <p:spPr>
          <a:xfrm>
            <a:off x="3850444" y="1"/>
            <a:ext cx="2945659" cy="496411"/>
          </a:xfrm>
          <a:prstGeom prst="rect">
            <a:avLst/>
          </a:prstGeom>
        </p:spPr>
        <p:txBody>
          <a:bodyPr vert="horz" lIns="91605" tIns="45802" rIns="91605" bIns="45802" rtlCol="0"/>
          <a:lstStyle>
            <a:lvl1pPr algn="r">
              <a:defRPr sz="1200"/>
            </a:lvl1pPr>
          </a:lstStyle>
          <a:p>
            <a:fld id="{2C12CD80-3743-4352-BA0F-570B89715A57}" type="datetimeFigureOut">
              <a:rPr lang="ru-RU" smtClean="0"/>
              <a:t>15.11.2024</a:t>
            </a:fld>
            <a:endParaRPr lang="ru-RU"/>
          </a:p>
        </p:txBody>
      </p:sp>
      <p:sp>
        <p:nvSpPr>
          <p:cNvPr id="4" name="Образ слайда 3"/>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91605" tIns="45802" rIns="91605" bIns="45802" rtlCol="0" anchor="ctr"/>
          <a:lstStyle/>
          <a:p>
            <a:endParaRPr lang="ru-RU"/>
          </a:p>
        </p:txBody>
      </p:sp>
      <p:sp>
        <p:nvSpPr>
          <p:cNvPr id="5" name="Заметки 4"/>
          <p:cNvSpPr>
            <a:spLocks noGrp="1"/>
          </p:cNvSpPr>
          <p:nvPr>
            <p:ph type="body" sz="quarter" idx="3"/>
          </p:nvPr>
        </p:nvSpPr>
        <p:spPr>
          <a:xfrm>
            <a:off x="679768" y="4715908"/>
            <a:ext cx="5438140" cy="4467702"/>
          </a:xfrm>
          <a:prstGeom prst="rect">
            <a:avLst/>
          </a:prstGeom>
        </p:spPr>
        <p:txBody>
          <a:bodyPr vert="horz" lIns="91605" tIns="45802" rIns="91605" bIns="45802"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1" y="9430091"/>
            <a:ext cx="2945659" cy="496411"/>
          </a:xfrm>
          <a:prstGeom prst="rect">
            <a:avLst/>
          </a:prstGeom>
        </p:spPr>
        <p:txBody>
          <a:bodyPr vert="horz" lIns="91605" tIns="45802" rIns="91605" bIns="45802" rtlCol="0" anchor="b"/>
          <a:lstStyle>
            <a:lvl1pPr algn="l">
              <a:defRPr sz="1200"/>
            </a:lvl1pPr>
          </a:lstStyle>
          <a:p>
            <a:endParaRPr lang="ru-RU"/>
          </a:p>
        </p:txBody>
      </p:sp>
      <p:sp>
        <p:nvSpPr>
          <p:cNvPr id="7" name="Номер слайда 6"/>
          <p:cNvSpPr>
            <a:spLocks noGrp="1"/>
          </p:cNvSpPr>
          <p:nvPr>
            <p:ph type="sldNum" sz="quarter" idx="5"/>
          </p:nvPr>
        </p:nvSpPr>
        <p:spPr>
          <a:xfrm>
            <a:off x="3850444" y="9430091"/>
            <a:ext cx="2945659" cy="496411"/>
          </a:xfrm>
          <a:prstGeom prst="rect">
            <a:avLst/>
          </a:prstGeom>
        </p:spPr>
        <p:txBody>
          <a:bodyPr vert="horz" lIns="91605" tIns="45802" rIns="91605" bIns="45802" rtlCol="0" anchor="b"/>
          <a:lstStyle>
            <a:lvl1pPr algn="r">
              <a:defRPr sz="1200"/>
            </a:lvl1pPr>
          </a:lstStyle>
          <a:p>
            <a:fld id="{A8DEC7CD-5ACE-4915-91B5-D7022571DD60}" type="slidenum">
              <a:rPr lang="ru-RU" smtClean="0"/>
              <a:t>‹#›</a:t>
            </a:fld>
            <a:endParaRPr lang="ru-RU"/>
          </a:p>
        </p:txBody>
      </p:sp>
    </p:spTree>
    <p:extLst>
      <p:ext uri="{BB962C8B-B14F-4D97-AF65-F5344CB8AC3E}">
        <p14:creationId xmlns:p14="http://schemas.microsoft.com/office/powerpoint/2010/main" val="460889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CB0CF6B-CB94-6896-1648-F384C640BA75}"/>
            </a:ext>
          </a:extLst>
        </p:cNvPr>
        <p:cNvGrpSpPr/>
        <p:nvPr/>
      </p:nvGrpSpPr>
      <p:grpSpPr>
        <a:xfrm>
          <a:off x="0" y="0"/>
          <a:ext cx="0" cy="0"/>
          <a:chOff x="0" y="0"/>
          <a:chExt cx="0" cy="0"/>
        </a:xfrm>
      </p:grpSpPr>
      <p:sp>
        <p:nvSpPr>
          <p:cNvPr id="2" name="Образ слайда 1">
            <a:extLst>
              <a:ext uri="{FF2B5EF4-FFF2-40B4-BE49-F238E27FC236}">
                <a16:creationId xmlns:a16="http://schemas.microsoft.com/office/drawing/2014/main" xmlns="" id="{5EA19626-6E93-5A1D-6732-1A93C0A9BDB4}"/>
              </a:ext>
            </a:extLst>
          </p:cNvPr>
          <p:cNvSpPr>
            <a:spLocks noGrp="1" noRot="1" noChangeAspect="1"/>
          </p:cNvSpPr>
          <p:nvPr>
            <p:ph type="sldImg"/>
          </p:nvPr>
        </p:nvSpPr>
        <p:spPr/>
      </p:sp>
      <p:sp>
        <p:nvSpPr>
          <p:cNvPr id="3" name="Заметки 2">
            <a:extLst>
              <a:ext uri="{FF2B5EF4-FFF2-40B4-BE49-F238E27FC236}">
                <a16:creationId xmlns:a16="http://schemas.microsoft.com/office/drawing/2014/main" xmlns="" id="{0FA7C0D3-393D-4234-F50B-FF09E6589E5F}"/>
              </a:ext>
            </a:extLst>
          </p:cNvPr>
          <p:cNvSpPr>
            <a:spLocks noGrp="1"/>
          </p:cNvSpPr>
          <p:nvPr>
            <p:ph type="body" idx="1"/>
          </p:nvPr>
        </p:nvSpPr>
        <p:spPr/>
        <p:txBody>
          <a:bodyPr/>
          <a:lstStyle/>
          <a:p>
            <a:endParaRPr lang="ru-RU" dirty="0"/>
          </a:p>
        </p:txBody>
      </p:sp>
      <p:sp>
        <p:nvSpPr>
          <p:cNvPr id="4" name="Номер слайда 3">
            <a:extLst>
              <a:ext uri="{FF2B5EF4-FFF2-40B4-BE49-F238E27FC236}">
                <a16:creationId xmlns:a16="http://schemas.microsoft.com/office/drawing/2014/main" xmlns="" id="{CF73E01C-75AA-2825-9505-42DF8BBB29FC}"/>
              </a:ext>
            </a:extLst>
          </p:cNvPr>
          <p:cNvSpPr>
            <a:spLocks noGrp="1"/>
          </p:cNvSpPr>
          <p:nvPr>
            <p:ph type="sldNum" sz="quarter" idx="10"/>
          </p:nvPr>
        </p:nvSpPr>
        <p:spPr/>
        <p:txBody>
          <a:bodyPr/>
          <a:lstStyle/>
          <a:p>
            <a:fld id="{A8DEC7CD-5ACE-4915-91B5-D7022571DD60}" type="slidenum">
              <a:rPr lang="ru-RU" smtClean="0"/>
              <a:t>2</a:t>
            </a:fld>
            <a:endParaRPr lang="ru-RU"/>
          </a:p>
        </p:txBody>
      </p:sp>
    </p:spTree>
    <p:extLst>
      <p:ext uri="{BB962C8B-B14F-4D97-AF65-F5344CB8AC3E}">
        <p14:creationId xmlns:p14="http://schemas.microsoft.com/office/powerpoint/2010/main" val="42675348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E18912E-E7E4-EAE0-1501-5D8BAFE6336A}"/>
            </a:ext>
          </a:extLst>
        </p:cNvPr>
        <p:cNvGrpSpPr/>
        <p:nvPr/>
      </p:nvGrpSpPr>
      <p:grpSpPr>
        <a:xfrm>
          <a:off x="0" y="0"/>
          <a:ext cx="0" cy="0"/>
          <a:chOff x="0" y="0"/>
          <a:chExt cx="0" cy="0"/>
        </a:xfrm>
      </p:grpSpPr>
      <p:sp>
        <p:nvSpPr>
          <p:cNvPr id="2" name="Образ слайда 1">
            <a:extLst>
              <a:ext uri="{FF2B5EF4-FFF2-40B4-BE49-F238E27FC236}">
                <a16:creationId xmlns:a16="http://schemas.microsoft.com/office/drawing/2014/main" xmlns="" id="{D01A6BA5-D30B-36A2-40B1-B91FFC6B4842}"/>
              </a:ext>
            </a:extLst>
          </p:cNvPr>
          <p:cNvSpPr>
            <a:spLocks noGrp="1" noRot="1" noChangeAspect="1"/>
          </p:cNvSpPr>
          <p:nvPr>
            <p:ph type="sldImg"/>
          </p:nvPr>
        </p:nvSpPr>
        <p:spPr/>
      </p:sp>
      <p:sp>
        <p:nvSpPr>
          <p:cNvPr id="3" name="Заметки 2">
            <a:extLst>
              <a:ext uri="{FF2B5EF4-FFF2-40B4-BE49-F238E27FC236}">
                <a16:creationId xmlns:a16="http://schemas.microsoft.com/office/drawing/2014/main" xmlns="" id="{49D862B8-4D24-E2D6-7038-B97311348126}"/>
              </a:ext>
            </a:extLst>
          </p:cNvPr>
          <p:cNvSpPr>
            <a:spLocks noGrp="1"/>
          </p:cNvSpPr>
          <p:nvPr>
            <p:ph type="body" idx="1"/>
          </p:nvPr>
        </p:nvSpPr>
        <p:spPr/>
        <p:txBody>
          <a:bodyPr/>
          <a:lstStyle/>
          <a:p>
            <a:endParaRPr lang="ru-RU" dirty="0"/>
          </a:p>
        </p:txBody>
      </p:sp>
      <p:sp>
        <p:nvSpPr>
          <p:cNvPr id="4" name="Номер слайда 3">
            <a:extLst>
              <a:ext uri="{FF2B5EF4-FFF2-40B4-BE49-F238E27FC236}">
                <a16:creationId xmlns:a16="http://schemas.microsoft.com/office/drawing/2014/main" xmlns="" id="{2FC35F63-81C0-DC1F-BD15-DD0304EC84F2}"/>
              </a:ext>
            </a:extLst>
          </p:cNvPr>
          <p:cNvSpPr>
            <a:spLocks noGrp="1"/>
          </p:cNvSpPr>
          <p:nvPr>
            <p:ph type="sldNum" sz="quarter" idx="10"/>
          </p:nvPr>
        </p:nvSpPr>
        <p:spPr/>
        <p:txBody>
          <a:bodyPr/>
          <a:lstStyle/>
          <a:p>
            <a:fld id="{A8DEC7CD-5ACE-4915-91B5-D7022571DD60}" type="slidenum">
              <a:rPr lang="ru-RU" smtClean="0"/>
              <a:t>15</a:t>
            </a:fld>
            <a:endParaRPr lang="ru-RU"/>
          </a:p>
        </p:txBody>
      </p:sp>
    </p:spTree>
    <p:extLst>
      <p:ext uri="{BB962C8B-B14F-4D97-AF65-F5344CB8AC3E}">
        <p14:creationId xmlns:p14="http://schemas.microsoft.com/office/powerpoint/2010/main" val="144156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FD2D5625-1494-A837-EB45-B66C401A3008}"/>
            </a:ext>
          </a:extLst>
        </p:cNvPr>
        <p:cNvGrpSpPr/>
        <p:nvPr/>
      </p:nvGrpSpPr>
      <p:grpSpPr>
        <a:xfrm>
          <a:off x="0" y="0"/>
          <a:ext cx="0" cy="0"/>
          <a:chOff x="0" y="0"/>
          <a:chExt cx="0" cy="0"/>
        </a:xfrm>
      </p:grpSpPr>
      <p:sp>
        <p:nvSpPr>
          <p:cNvPr id="2" name="Образ слайда 1">
            <a:extLst>
              <a:ext uri="{FF2B5EF4-FFF2-40B4-BE49-F238E27FC236}">
                <a16:creationId xmlns:a16="http://schemas.microsoft.com/office/drawing/2014/main" xmlns="" id="{A4522E52-6488-B60A-B51B-7442ACF73010}"/>
              </a:ext>
            </a:extLst>
          </p:cNvPr>
          <p:cNvSpPr>
            <a:spLocks noGrp="1" noRot="1" noChangeAspect="1"/>
          </p:cNvSpPr>
          <p:nvPr>
            <p:ph type="sldImg"/>
          </p:nvPr>
        </p:nvSpPr>
        <p:spPr/>
      </p:sp>
      <p:sp>
        <p:nvSpPr>
          <p:cNvPr id="3" name="Заметки 2">
            <a:extLst>
              <a:ext uri="{FF2B5EF4-FFF2-40B4-BE49-F238E27FC236}">
                <a16:creationId xmlns:a16="http://schemas.microsoft.com/office/drawing/2014/main" xmlns="" id="{2E45DCB6-AE2D-1BAC-6F30-D8E39617ECBA}"/>
              </a:ext>
            </a:extLst>
          </p:cNvPr>
          <p:cNvSpPr>
            <a:spLocks noGrp="1"/>
          </p:cNvSpPr>
          <p:nvPr>
            <p:ph type="body" idx="1"/>
          </p:nvPr>
        </p:nvSpPr>
        <p:spPr/>
        <p:txBody>
          <a:bodyPr/>
          <a:lstStyle/>
          <a:p>
            <a:endParaRPr lang="ru-RU" dirty="0"/>
          </a:p>
        </p:txBody>
      </p:sp>
      <p:sp>
        <p:nvSpPr>
          <p:cNvPr id="4" name="Номер слайда 3">
            <a:extLst>
              <a:ext uri="{FF2B5EF4-FFF2-40B4-BE49-F238E27FC236}">
                <a16:creationId xmlns:a16="http://schemas.microsoft.com/office/drawing/2014/main" xmlns="" id="{227C61BC-A6E9-B577-034C-A94D3727C057}"/>
              </a:ext>
            </a:extLst>
          </p:cNvPr>
          <p:cNvSpPr>
            <a:spLocks noGrp="1"/>
          </p:cNvSpPr>
          <p:nvPr>
            <p:ph type="sldNum" sz="quarter" idx="10"/>
          </p:nvPr>
        </p:nvSpPr>
        <p:spPr/>
        <p:txBody>
          <a:bodyPr/>
          <a:lstStyle/>
          <a:p>
            <a:fld id="{A8DEC7CD-5ACE-4915-91B5-D7022571DD60}" type="slidenum">
              <a:rPr lang="ru-RU" smtClean="0"/>
              <a:t>3</a:t>
            </a:fld>
            <a:endParaRPr lang="ru-RU"/>
          </a:p>
        </p:txBody>
      </p:sp>
    </p:spTree>
    <p:extLst>
      <p:ext uri="{BB962C8B-B14F-4D97-AF65-F5344CB8AC3E}">
        <p14:creationId xmlns:p14="http://schemas.microsoft.com/office/powerpoint/2010/main" val="24398577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5F365D1-5494-CCAA-9B09-C7BFEAE3996A}"/>
            </a:ext>
          </a:extLst>
        </p:cNvPr>
        <p:cNvGrpSpPr/>
        <p:nvPr/>
      </p:nvGrpSpPr>
      <p:grpSpPr>
        <a:xfrm>
          <a:off x="0" y="0"/>
          <a:ext cx="0" cy="0"/>
          <a:chOff x="0" y="0"/>
          <a:chExt cx="0" cy="0"/>
        </a:xfrm>
      </p:grpSpPr>
      <p:sp>
        <p:nvSpPr>
          <p:cNvPr id="2" name="Образ слайда 1">
            <a:extLst>
              <a:ext uri="{FF2B5EF4-FFF2-40B4-BE49-F238E27FC236}">
                <a16:creationId xmlns:a16="http://schemas.microsoft.com/office/drawing/2014/main" xmlns="" id="{E4FDF462-2757-7C5E-A50B-4438D08C0952}"/>
              </a:ext>
            </a:extLst>
          </p:cNvPr>
          <p:cNvSpPr>
            <a:spLocks noGrp="1" noRot="1" noChangeAspect="1"/>
          </p:cNvSpPr>
          <p:nvPr>
            <p:ph type="sldImg"/>
          </p:nvPr>
        </p:nvSpPr>
        <p:spPr/>
      </p:sp>
      <p:sp>
        <p:nvSpPr>
          <p:cNvPr id="3" name="Заметки 2">
            <a:extLst>
              <a:ext uri="{FF2B5EF4-FFF2-40B4-BE49-F238E27FC236}">
                <a16:creationId xmlns:a16="http://schemas.microsoft.com/office/drawing/2014/main" xmlns="" id="{7C5F4301-67A2-AA66-2FF4-07EF873C9285}"/>
              </a:ext>
            </a:extLst>
          </p:cNvPr>
          <p:cNvSpPr>
            <a:spLocks noGrp="1"/>
          </p:cNvSpPr>
          <p:nvPr>
            <p:ph type="body" idx="1"/>
          </p:nvPr>
        </p:nvSpPr>
        <p:spPr/>
        <p:txBody>
          <a:bodyPr/>
          <a:lstStyle/>
          <a:p>
            <a:endParaRPr lang="ru-RU" dirty="0"/>
          </a:p>
        </p:txBody>
      </p:sp>
      <p:sp>
        <p:nvSpPr>
          <p:cNvPr id="4" name="Номер слайда 3">
            <a:extLst>
              <a:ext uri="{FF2B5EF4-FFF2-40B4-BE49-F238E27FC236}">
                <a16:creationId xmlns:a16="http://schemas.microsoft.com/office/drawing/2014/main" xmlns="" id="{D09FC573-B876-DA27-A7D7-FB429729799E}"/>
              </a:ext>
            </a:extLst>
          </p:cNvPr>
          <p:cNvSpPr>
            <a:spLocks noGrp="1"/>
          </p:cNvSpPr>
          <p:nvPr>
            <p:ph type="sldNum" sz="quarter" idx="10"/>
          </p:nvPr>
        </p:nvSpPr>
        <p:spPr/>
        <p:txBody>
          <a:bodyPr/>
          <a:lstStyle/>
          <a:p>
            <a:fld id="{A8DEC7CD-5ACE-4915-91B5-D7022571DD60}" type="slidenum">
              <a:rPr lang="ru-RU" smtClean="0"/>
              <a:t>4</a:t>
            </a:fld>
            <a:endParaRPr lang="ru-RU"/>
          </a:p>
        </p:txBody>
      </p:sp>
    </p:spTree>
    <p:extLst>
      <p:ext uri="{BB962C8B-B14F-4D97-AF65-F5344CB8AC3E}">
        <p14:creationId xmlns:p14="http://schemas.microsoft.com/office/powerpoint/2010/main" val="3474078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BB888F3-F985-DD8E-0EF8-CC612AF379C5}"/>
            </a:ext>
          </a:extLst>
        </p:cNvPr>
        <p:cNvGrpSpPr/>
        <p:nvPr/>
      </p:nvGrpSpPr>
      <p:grpSpPr>
        <a:xfrm>
          <a:off x="0" y="0"/>
          <a:ext cx="0" cy="0"/>
          <a:chOff x="0" y="0"/>
          <a:chExt cx="0" cy="0"/>
        </a:xfrm>
      </p:grpSpPr>
      <p:sp>
        <p:nvSpPr>
          <p:cNvPr id="2" name="Образ слайда 1">
            <a:extLst>
              <a:ext uri="{FF2B5EF4-FFF2-40B4-BE49-F238E27FC236}">
                <a16:creationId xmlns:a16="http://schemas.microsoft.com/office/drawing/2014/main" xmlns="" id="{6B28FD9C-EC13-60CD-2F9E-20389AC53045}"/>
              </a:ext>
            </a:extLst>
          </p:cNvPr>
          <p:cNvSpPr>
            <a:spLocks noGrp="1" noRot="1" noChangeAspect="1"/>
          </p:cNvSpPr>
          <p:nvPr>
            <p:ph type="sldImg"/>
          </p:nvPr>
        </p:nvSpPr>
        <p:spPr/>
      </p:sp>
      <p:sp>
        <p:nvSpPr>
          <p:cNvPr id="3" name="Заметки 2">
            <a:extLst>
              <a:ext uri="{FF2B5EF4-FFF2-40B4-BE49-F238E27FC236}">
                <a16:creationId xmlns:a16="http://schemas.microsoft.com/office/drawing/2014/main" xmlns="" id="{56265679-9A71-CB3C-3824-F8028477F1E7}"/>
              </a:ext>
            </a:extLst>
          </p:cNvPr>
          <p:cNvSpPr>
            <a:spLocks noGrp="1"/>
          </p:cNvSpPr>
          <p:nvPr>
            <p:ph type="body" idx="1"/>
          </p:nvPr>
        </p:nvSpPr>
        <p:spPr/>
        <p:txBody>
          <a:bodyPr/>
          <a:lstStyle/>
          <a:p>
            <a:endParaRPr lang="ru-RU" dirty="0"/>
          </a:p>
        </p:txBody>
      </p:sp>
      <p:sp>
        <p:nvSpPr>
          <p:cNvPr id="4" name="Номер слайда 3">
            <a:extLst>
              <a:ext uri="{FF2B5EF4-FFF2-40B4-BE49-F238E27FC236}">
                <a16:creationId xmlns:a16="http://schemas.microsoft.com/office/drawing/2014/main" xmlns="" id="{773E432C-275D-6DE0-523D-EC6354CFA790}"/>
              </a:ext>
            </a:extLst>
          </p:cNvPr>
          <p:cNvSpPr>
            <a:spLocks noGrp="1"/>
          </p:cNvSpPr>
          <p:nvPr>
            <p:ph type="sldNum" sz="quarter" idx="10"/>
          </p:nvPr>
        </p:nvSpPr>
        <p:spPr/>
        <p:txBody>
          <a:bodyPr/>
          <a:lstStyle/>
          <a:p>
            <a:fld id="{A8DEC7CD-5ACE-4915-91B5-D7022571DD60}" type="slidenum">
              <a:rPr lang="ru-RU" smtClean="0"/>
              <a:t>5</a:t>
            </a:fld>
            <a:endParaRPr lang="ru-RU"/>
          </a:p>
        </p:txBody>
      </p:sp>
    </p:spTree>
    <p:extLst>
      <p:ext uri="{BB962C8B-B14F-4D97-AF65-F5344CB8AC3E}">
        <p14:creationId xmlns:p14="http://schemas.microsoft.com/office/powerpoint/2010/main" val="14819306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8DEC7CD-5ACE-4915-91B5-D7022571DD60}" type="slidenum">
              <a:rPr lang="ru-RU" smtClean="0"/>
              <a:t>6</a:t>
            </a:fld>
            <a:endParaRPr lang="ru-RU"/>
          </a:p>
        </p:txBody>
      </p:sp>
    </p:spTree>
    <p:extLst>
      <p:ext uri="{BB962C8B-B14F-4D97-AF65-F5344CB8AC3E}">
        <p14:creationId xmlns:p14="http://schemas.microsoft.com/office/powerpoint/2010/main" val="4071399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7A88F0E7-8181-D057-61BA-43E9DE185951}"/>
            </a:ext>
          </a:extLst>
        </p:cNvPr>
        <p:cNvGrpSpPr/>
        <p:nvPr/>
      </p:nvGrpSpPr>
      <p:grpSpPr>
        <a:xfrm>
          <a:off x="0" y="0"/>
          <a:ext cx="0" cy="0"/>
          <a:chOff x="0" y="0"/>
          <a:chExt cx="0" cy="0"/>
        </a:xfrm>
      </p:grpSpPr>
      <p:sp>
        <p:nvSpPr>
          <p:cNvPr id="2" name="Образ слайда 1">
            <a:extLst>
              <a:ext uri="{FF2B5EF4-FFF2-40B4-BE49-F238E27FC236}">
                <a16:creationId xmlns:a16="http://schemas.microsoft.com/office/drawing/2014/main" xmlns="" id="{B753B47C-46C8-BAAA-3E7D-2CCE75B9CC69}"/>
              </a:ext>
            </a:extLst>
          </p:cNvPr>
          <p:cNvSpPr>
            <a:spLocks noGrp="1" noRot="1" noChangeAspect="1"/>
          </p:cNvSpPr>
          <p:nvPr>
            <p:ph type="sldImg"/>
          </p:nvPr>
        </p:nvSpPr>
        <p:spPr/>
      </p:sp>
      <p:sp>
        <p:nvSpPr>
          <p:cNvPr id="3" name="Заметки 2">
            <a:extLst>
              <a:ext uri="{FF2B5EF4-FFF2-40B4-BE49-F238E27FC236}">
                <a16:creationId xmlns:a16="http://schemas.microsoft.com/office/drawing/2014/main" xmlns="" id="{8900D844-D9CC-982D-217D-F2710E3C347F}"/>
              </a:ext>
            </a:extLst>
          </p:cNvPr>
          <p:cNvSpPr>
            <a:spLocks noGrp="1"/>
          </p:cNvSpPr>
          <p:nvPr>
            <p:ph type="body" idx="1"/>
          </p:nvPr>
        </p:nvSpPr>
        <p:spPr/>
        <p:txBody>
          <a:bodyPr/>
          <a:lstStyle/>
          <a:p>
            <a:endParaRPr lang="ru-RU" dirty="0"/>
          </a:p>
        </p:txBody>
      </p:sp>
      <p:sp>
        <p:nvSpPr>
          <p:cNvPr id="4" name="Номер слайда 3">
            <a:extLst>
              <a:ext uri="{FF2B5EF4-FFF2-40B4-BE49-F238E27FC236}">
                <a16:creationId xmlns:a16="http://schemas.microsoft.com/office/drawing/2014/main" xmlns="" id="{54EC8872-63DC-7068-BD56-A9014E5406CD}"/>
              </a:ext>
            </a:extLst>
          </p:cNvPr>
          <p:cNvSpPr>
            <a:spLocks noGrp="1"/>
          </p:cNvSpPr>
          <p:nvPr>
            <p:ph type="sldNum" sz="quarter" idx="10"/>
          </p:nvPr>
        </p:nvSpPr>
        <p:spPr/>
        <p:txBody>
          <a:bodyPr/>
          <a:lstStyle/>
          <a:p>
            <a:fld id="{A8DEC7CD-5ACE-4915-91B5-D7022571DD60}" type="slidenum">
              <a:rPr lang="ru-RU" smtClean="0"/>
              <a:t>10</a:t>
            </a:fld>
            <a:endParaRPr lang="ru-RU"/>
          </a:p>
        </p:txBody>
      </p:sp>
    </p:spTree>
    <p:extLst>
      <p:ext uri="{BB962C8B-B14F-4D97-AF65-F5344CB8AC3E}">
        <p14:creationId xmlns:p14="http://schemas.microsoft.com/office/powerpoint/2010/main" val="22278668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A724AAC3-E308-2382-F8A4-2E632EFA57E2}"/>
            </a:ext>
          </a:extLst>
        </p:cNvPr>
        <p:cNvGrpSpPr/>
        <p:nvPr/>
      </p:nvGrpSpPr>
      <p:grpSpPr>
        <a:xfrm>
          <a:off x="0" y="0"/>
          <a:ext cx="0" cy="0"/>
          <a:chOff x="0" y="0"/>
          <a:chExt cx="0" cy="0"/>
        </a:xfrm>
      </p:grpSpPr>
      <p:sp>
        <p:nvSpPr>
          <p:cNvPr id="2" name="Образ слайда 1">
            <a:extLst>
              <a:ext uri="{FF2B5EF4-FFF2-40B4-BE49-F238E27FC236}">
                <a16:creationId xmlns:a16="http://schemas.microsoft.com/office/drawing/2014/main" xmlns="" id="{EF0AB66C-08F5-176E-FD54-14F0D537E3D4}"/>
              </a:ext>
            </a:extLst>
          </p:cNvPr>
          <p:cNvSpPr>
            <a:spLocks noGrp="1" noRot="1" noChangeAspect="1"/>
          </p:cNvSpPr>
          <p:nvPr>
            <p:ph type="sldImg"/>
          </p:nvPr>
        </p:nvSpPr>
        <p:spPr/>
      </p:sp>
      <p:sp>
        <p:nvSpPr>
          <p:cNvPr id="3" name="Заметки 2">
            <a:extLst>
              <a:ext uri="{FF2B5EF4-FFF2-40B4-BE49-F238E27FC236}">
                <a16:creationId xmlns:a16="http://schemas.microsoft.com/office/drawing/2014/main" xmlns="" id="{0C972FC9-DD7B-CDCD-7927-2B6B0003F905}"/>
              </a:ext>
            </a:extLst>
          </p:cNvPr>
          <p:cNvSpPr>
            <a:spLocks noGrp="1"/>
          </p:cNvSpPr>
          <p:nvPr>
            <p:ph type="body" idx="1"/>
          </p:nvPr>
        </p:nvSpPr>
        <p:spPr/>
        <p:txBody>
          <a:bodyPr/>
          <a:lstStyle/>
          <a:p>
            <a:endParaRPr lang="ru-RU" dirty="0"/>
          </a:p>
        </p:txBody>
      </p:sp>
      <p:sp>
        <p:nvSpPr>
          <p:cNvPr id="4" name="Номер слайда 3">
            <a:extLst>
              <a:ext uri="{FF2B5EF4-FFF2-40B4-BE49-F238E27FC236}">
                <a16:creationId xmlns:a16="http://schemas.microsoft.com/office/drawing/2014/main" xmlns="" id="{D612C82D-1F83-FBAA-EB0A-DC9E3C7932F2}"/>
              </a:ext>
            </a:extLst>
          </p:cNvPr>
          <p:cNvSpPr>
            <a:spLocks noGrp="1"/>
          </p:cNvSpPr>
          <p:nvPr>
            <p:ph type="sldNum" sz="quarter" idx="10"/>
          </p:nvPr>
        </p:nvSpPr>
        <p:spPr/>
        <p:txBody>
          <a:bodyPr/>
          <a:lstStyle/>
          <a:p>
            <a:fld id="{A8DEC7CD-5ACE-4915-91B5-D7022571DD60}" type="slidenum">
              <a:rPr lang="ru-RU" smtClean="0"/>
              <a:t>12</a:t>
            </a:fld>
            <a:endParaRPr lang="ru-RU"/>
          </a:p>
        </p:txBody>
      </p:sp>
    </p:spTree>
    <p:extLst>
      <p:ext uri="{BB962C8B-B14F-4D97-AF65-F5344CB8AC3E}">
        <p14:creationId xmlns:p14="http://schemas.microsoft.com/office/powerpoint/2010/main" val="28904854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2BF687F5-2FA5-BD32-81DE-2C26833E255A}"/>
            </a:ext>
          </a:extLst>
        </p:cNvPr>
        <p:cNvGrpSpPr/>
        <p:nvPr/>
      </p:nvGrpSpPr>
      <p:grpSpPr>
        <a:xfrm>
          <a:off x="0" y="0"/>
          <a:ext cx="0" cy="0"/>
          <a:chOff x="0" y="0"/>
          <a:chExt cx="0" cy="0"/>
        </a:xfrm>
      </p:grpSpPr>
      <p:sp>
        <p:nvSpPr>
          <p:cNvPr id="2" name="Образ слайда 1">
            <a:extLst>
              <a:ext uri="{FF2B5EF4-FFF2-40B4-BE49-F238E27FC236}">
                <a16:creationId xmlns:a16="http://schemas.microsoft.com/office/drawing/2014/main" xmlns="" id="{5458EBEA-A2AB-275E-9EAE-CBD9507EA7E6}"/>
              </a:ext>
            </a:extLst>
          </p:cNvPr>
          <p:cNvSpPr>
            <a:spLocks noGrp="1" noRot="1" noChangeAspect="1"/>
          </p:cNvSpPr>
          <p:nvPr>
            <p:ph type="sldImg"/>
          </p:nvPr>
        </p:nvSpPr>
        <p:spPr/>
      </p:sp>
      <p:sp>
        <p:nvSpPr>
          <p:cNvPr id="3" name="Заметки 2">
            <a:extLst>
              <a:ext uri="{FF2B5EF4-FFF2-40B4-BE49-F238E27FC236}">
                <a16:creationId xmlns:a16="http://schemas.microsoft.com/office/drawing/2014/main" xmlns="" id="{9EB792F8-5F8B-FA1B-8809-890B6A27EAD3}"/>
              </a:ext>
            </a:extLst>
          </p:cNvPr>
          <p:cNvSpPr>
            <a:spLocks noGrp="1"/>
          </p:cNvSpPr>
          <p:nvPr>
            <p:ph type="body" idx="1"/>
          </p:nvPr>
        </p:nvSpPr>
        <p:spPr/>
        <p:txBody>
          <a:bodyPr/>
          <a:lstStyle/>
          <a:p>
            <a:endParaRPr lang="ru-RU" dirty="0"/>
          </a:p>
        </p:txBody>
      </p:sp>
      <p:sp>
        <p:nvSpPr>
          <p:cNvPr id="4" name="Номер слайда 3">
            <a:extLst>
              <a:ext uri="{FF2B5EF4-FFF2-40B4-BE49-F238E27FC236}">
                <a16:creationId xmlns:a16="http://schemas.microsoft.com/office/drawing/2014/main" xmlns="" id="{FA56E229-0BD1-7F16-683B-9408FAA7FF4B}"/>
              </a:ext>
            </a:extLst>
          </p:cNvPr>
          <p:cNvSpPr>
            <a:spLocks noGrp="1"/>
          </p:cNvSpPr>
          <p:nvPr>
            <p:ph type="sldNum" sz="quarter" idx="10"/>
          </p:nvPr>
        </p:nvSpPr>
        <p:spPr/>
        <p:txBody>
          <a:bodyPr/>
          <a:lstStyle/>
          <a:p>
            <a:fld id="{A8DEC7CD-5ACE-4915-91B5-D7022571DD60}" type="slidenum">
              <a:rPr lang="ru-RU" smtClean="0"/>
              <a:t>13</a:t>
            </a:fld>
            <a:endParaRPr lang="ru-RU"/>
          </a:p>
        </p:txBody>
      </p:sp>
    </p:spTree>
    <p:extLst>
      <p:ext uri="{BB962C8B-B14F-4D97-AF65-F5344CB8AC3E}">
        <p14:creationId xmlns:p14="http://schemas.microsoft.com/office/powerpoint/2010/main" val="15841126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3EF195D-89B9-FF1C-245B-BADA19BC72CB}"/>
            </a:ext>
          </a:extLst>
        </p:cNvPr>
        <p:cNvGrpSpPr/>
        <p:nvPr/>
      </p:nvGrpSpPr>
      <p:grpSpPr>
        <a:xfrm>
          <a:off x="0" y="0"/>
          <a:ext cx="0" cy="0"/>
          <a:chOff x="0" y="0"/>
          <a:chExt cx="0" cy="0"/>
        </a:xfrm>
      </p:grpSpPr>
      <p:sp>
        <p:nvSpPr>
          <p:cNvPr id="2" name="Образ слайда 1">
            <a:extLst>
              <a:ext uri="{FF2B5EF4-FFF2-40B4-BE49-F238E27FC236}">
                <a16:creationId xmlns:a16="http://schemas.microsoft.com/office/drawing/2014/main" xmlns="" id="{6DD537C6-53E1-961D-1B4D-99933A072435}"/>
              </a:ext>
            </a:extLst>
          </p:cNvPr>
          <p:cNvSpPr>
            <a:spLocks noGrp="1" noRot="1" noChangeAspect="1"/>
          </p:cNvSpPr>
          <p:nvPr>
            <p:ph type="sldImg"/>
          </p:nvPr>
        </p:nvSpPr>
        <p:spPr/>
      </p:sp>
      <p:sp>
        <p:nvSpPr>
          <p:cNvPr id="3" name="Заметки 2">
            <a:extLst>
              <a:ext uri="{FF2B5EF4-FFF2-40B4-BE49-F238E27FC236}">
                <a16:creationId xmlns:a16="http://schemas.microsoft.com/office/drawing/2014/main" xmlns="" id="{E45E35DD-0E4B-50EA-2061-3649999F298F}"/>
              </a:ext>
            </a:extLst>
          </p:cNvPr>
          <p:cNvSpPr>
            <a:spLocks noGrp="1"/>
          </p:cNvSpPr>
          <p:nvPr>
            <p:ph type="body" idx="1"/>
          </p:nvPr>
        </p:nvSpPr>
        <p:spPr/>
        <p:txBody>
          <a:bodyPr/>
          <a:lstStyle/>
          <a:p>
            <a:endParaRPr lang="ru-RU" dirty="0"/>
          </a:p>
        </p:txBody>
      </p:sp>
      <p:sp>
        <p:nvSpPr>
          <p:cNvPr id="4" name="Номер слайда 3">
            <a:extLst>
              <a:ext uri="{FF2B5EF4-FFF2-40B4-BE49-F238E27FC236}">
                <a16:creationId xmlns:a16="http://schemas.microsoft.com/office/drawing/2014/main" xmlns="" id="{B4250189-0BA9-6432-715A-6337B1B3D45C}"/>
              </a:ext>
            </a:extLst>
          </p:cNvPr>
          <p:cNvSpPr>
            <a:spLocks noGrp="1"/>
          </p:cNvSpPr>
          <p:nvPr>
            <p:ph type="sldNum" sz="quarter" idx="10"/>
          </p:nvPr>
        </p:nvSpPr>
        <p:spPr/>
        <p:txBody>
          <a:bodyPr/>
          <a:lstStyle/>
          <a:p>
            <a:fld id="{A8DEC7CD-5ACE-4915-91B5-D7022571DD60}" type="slidenum">
              <a:rPr lang="ru-RU" smtClean="0"/>
              <a:t>14</a:t>
            </a:fld>
            <a:endParaRPr lang="ru-RU"/>
          </a:p>
        </p:txBody>
      </p:sp>
    </p:spTree>
    <p:extLst>
      <p:ext uri="{BB962C8B-B14F-4D97-AF65-F5344CB8AC3E}">
        <p14:creationId xmlns:p14="http://schemas.microsoft.com/office/powerpoint/2010/main" val="1579600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r>
              <a:rPr lang="ru-RU"/>
              <a:t>02.10.2015</a:t>
            </a:r>
          </a:p>
        </p:txBody>
      </p:sp>
      <p:sp>
        <p:nvSpPr>
          <p:cNvPr id="5" name="Нижний колонтитул 4"/>
          <p:cNvSpPr>
            <a:spLocks noGrp="1"/>
          </p:cNvSpPr>
          <p:nvPr>
            <p:ph type="ftr" sz="quarter" idx="11"/>
          </p:nvPr>
        </p:nvSpPr>
        <p:spPr/>
        <p:txBody>
          <a:bodyPr/>
          <a:lstStyle/>
          <a:p>
            <a:r>
              <a:rPr lang="ru-RU"/>
              <a:t>Москва</a:t>
            </a:r>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r>
              <a:rPr lang="ru-RU"/>
              <a:t>02.10.2015</a:t>
            </a:r>
          </a:p>
        </p:txBody>
      </p:sp>
      <p:sp>
        <p:nvSpPr>
          <p:cNvPr id="5" name="Нижний колонтитул 4"/>
          <p:cNvSpPr>
            <a:spLocks noGrp="1"/>
          </p:cNvSpPr>
          <p:nvPr>
            <p:ph type="ftr" sz="quarter" idx="11"/>
          </p:nvPr>
        </p:nvSpPr>
        <p:spPr/>
        <p:txBody>
          <a:bodyPr/>
          <a:lstStyle/>
          <a:p>
            <a:r>
              <a:rPr lang="ru-RU"/>
              <a:t>Москва</a:t>
            </a:r>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r>
              <a:rPr lang="ru-RU"/>
              <a:t>02.10.2015</a:t>
            </a:r>
          </a:p>
        </p:txBody>
      </p:sp>
      <p:sp>
        <p:nvSpPr>
          <p:cNvPr id="5" name="Нижний колонтитул 4"/>
          <p:cNvSpPr>
            <a:spLocks noGrp="1"/>
          </p:cNvSpPr>
          <p:nvPr>
            <p:ph type="ftr" sz="quarter" idx="11"/>
          </p:nvPr>
        </p:nvSpPr>
        <p:spPr/>
        <p:txBody>
          <a:bodyPr/>
          <a:lstStyle/>
          <a:p>
            <a:r>
              <a:rPr lang="ru-RU"/>
              <a:t>Москва</a:t>
            </a:r>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r>
              <a:rPr lang="ru-RU"/>
              <a:t>02.10.2015</a:t>
            </a:r>
          </a:p>
        </p:txBody>
      </p:sp>
      <p:sp>
        <p:nvSpPr>
          <p:cNvPr id="5" name="Нижний колонтитул 4"/>
          <p:cNvSpPr>
            <a:spLocks noGrp="1"/>
          </p:cNvSpPr>
          <p:nvPr>
            <p:ph type="ftr" sz="quarter" idx="11"/>
          </p:nvPr>
        </p:nvSpPr>
        <p:spPr/>
        <p:txBody>
          <a:bodyPr/>
          <a:lstStyle/>
          <a:p>
            <a:r>
              <a:rPr lang="ru-RU"/>
              <a:t>Москва</a:t>
            </a:r>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r>
              <a:rPr lang="ru-RU"/>
              <a:t>02.10.2015</a:t>
            </a:r>
          </a:p>
        </p:txBody>
      </p:sp>
      <p:sp>
        <p:nvSpPr>
          <p:cNvPr id="5" name="Нижний колонтитул 4"/>
          <p:cNvSpPr>
            <a:spLocks noGrp="1"/>
          </p:cNvSpPr>
          <p:nvPr>
            <p:ph type="ftr" sz="quarter" idx="11"/>
          </p:nvPr>
        </p:nvSpPr>
        <p:spPr/>
        <p:txBody>
          <a:bodyPr/>
          <a:lstStyle/>
          <a:p>
            <a:r>
              <a:rPr lang="ru-RU"/>
              <a:t>Москва</a:t>
            </a:r>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r>
              <a:rPr lang="ru-RU"/>
              <a:t>02.10.2015</a:t>
            </a:r>
          </a:p>
        </p:txBody>
      </p:sp>
      <p:sp>
        <p:nvSpPr>
          <p:cNvPr id="6" name="Нижний колонтитул 5"/>
          <p:cNvSpPr>
            <a:spLocks noGrp="1"/>
          </p:cNvSpPr>
          <p:nvPr>
            <p:ph type="ftr" sz="quarter" idx="11"/>
          </p:nvPr>
        </p:nvSpPr>
        <p:spPr/>
        <p:txBody>
          <a:bodyPr/>
          <a:lstStyle/>
          <a:p>
            <a:r>
              <a:rPr lang="ru-RU"/>
              <a:t>Москва</a:t>
            </a:r>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r>
              <a:rPr lang="ru-RU"/>
              <a:t>02.10.2015</a:t>
            </a:r>
          </a:p>
        </p:txBody>
      </p:sp>
      <p:sp>
        <p:nvSpPr>
          <p:cNvPr id="8" name="Нижний колонтитул 7"/>
          <p:cNvSpPr>
            <a:spLocks noGrp="1"/>
          </p:cNvSpPr>
          <p:nvPr>
            <p:ph type="ftr" sz="quarter" idx="11"/>
          </p:nvPr>
        </p:nvSpPr>
        <p:spPr/>
        <p:txBody>
          <a:bodyPr/>
          <a:lstStyle/>
          <a:p>
            <a:r>
              <a:rPr lang="ru-RU"/>
              <a:t>Москва</a:t>
            </a:r>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r>
              <a:rPr lang="ru-RU"/>
              <a:t>02.10.2015</a:t>
            </a:r>
          </a:p>
        </p:txBody>
      </p:sp>
      <p:sp>
        <p:nvSpPr>
          <p:cNvPr id="4" name="Нижний колонтитул 3"/>
          <p:cNvSpPr>
            <a:spLocks noGrp="1"/>
          </p:cNvSpPr>
          <p:nvPr>
            <p:ph type="ftr" sz="quarter" idx="11"/>
          </p:nvPr>
        </p:nvSpPr>
        <p:spPr/>
        <p:txBody>
          <a:bodyPr/>
          <a:lstStyle/>
          <a:p>
            <a:r>
              <a:rPr lang="ru-RU"/>
              <a:t>Москва</a:t>
            </a:r>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r>
              <a:rPr lang="ru-RU"/>
              <a:t>02.10.2015</a:t>
            </a:r>
          </a:p>
        </p:txBody>
      </p:sp>
      <p:sp>
        <p:nvSpPr>
          <p:cNvPr id="3" name="Нижний колонтитул 2"/>
          <p:cNvSpPr>
            <a:spLocks noGrp="1"/>
          </p:cNvSpPr>
          <p:nvPr>
            <p:ph type="ftr" sz="quarter" idx="11"/>
          </p:nvPr>
        </p:nvSpPr>
        <p:spPr/>
        <p:txBody>
          <a:bodyPr/>
          <a:lstStyle/>
          <a:p>
            <a:r>
              <a:rPr lang="ru-RU"/>
              <a:t>Москва</a:t>
            </a:r>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r>
              <a:rPr lang="ru-RU"/>
              <a:t>02.10.2015</a:t>
            </a:r>
          </a:p>
        </p:txBody>
      </p:sp>
      <p:sp>
        <p:nvSpPr>
          <p:cNvPr id="6" name="Нижний колонтитул 5"/>
          <p:cNvSpPr>
            <a:spLocks noGrp="1"/>
          </p:cNvSpPr>
          <p:nvPr>
            <p:ph type="ftr" sz="quarter" idx="11"/>
          </p:nvPr>
        </p:nvSpPr>
        <p:spPr/>
        <p:txBody>
          <a:bodyPr/>
          <a:lstStyle/>
          <a:p>
            <a:r>
              <a:rPr lang="ru-RU"/>
              <a:t>Москва</a:t>
            </a:r>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r>
              <a:rPr lang="ru-RU"/>
              <a:t>02.10.2015</a:t>
            </a:r>
          </a:p>
        </p:txBody>
      </p:sp>
      <p:sp>
        <p:nvSpPr>
          <p:cNvPr id="6" name="Нижний колонтитул 5"/>
          <p:cNvSpPr>
            <a:spLocks noGrp="1"/>
          </p:cNvSpPr>
          <p:nvPr>
            <p:ph type="ftr" sz="quarter" idx="11"/>
          </p:nvPr>
        </p:nvSpPr>
        <p:spPr/>
        <p:txBody>
          <a:bodyPr/>
          <a:lstStyle/>
          <a:p>
            <a:r>
              <a:rPr lang="ru-RU"/>
              <a:t>Москва</a:t>
            </a:r>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ru-RU"/>
              <a:t>02.10.2015</a:t>
            </a:r>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ru-RU"/>
              <a:t>Москва</a:t>
            </a:r>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gif"/></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gif"/></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gif"/></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gif"/><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gif"/></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gif"/><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1.gif"/><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1.gif"/><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1.gif"/><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gif"/></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37084" y="2885634"/>
            <a:ext cx="8069831" cy="2232509"/>
          </a:xfrm>
        </p:spPr>
        <p:txBody>
          <a:bodyPr>
            <a:noAutofit/>
          </a:bodyPr>
          <a:lstStyle/>
          <a:p>
            <a:pPr>
              <a:spcBef>
                <a:spcPts val="0"/>
              </a:spcBef>
            </a:pPr>
            <a:r>
              <a:rPr lang="ru-RU" sz="2400" dirty="0">
                <a:ln w="0"/>
                <a:solidFill>
                  <a:schemeClr val="tx1"/>
                </a:solidFill>
                <a:effectLst>
                  <a:outerShdw blurRad="38100" dist="19050" dir="2700000" algn="tl" rotWithShape="0">
                    <a:schemeClr val="dk1">
                      <a:alpha val="40000"/>
                    </a:schemeClr>
                  </a:outerShdw>
                </a:effectLst>
              </a:rPr>
              <a:t>Особенности организации и осуществления федерального государственного контроля (надзора) в области безопасного использования лифтов, подъемных платформ для инвалидов, пассажирских конвейеров (движущихся пешеходных дорожек), эскалаторов, за исключением эскалаторов в метрополитенах в 2024 году</a:t>
            </a:r>
          </a:p>
        </p:txBody>
      </p:sp>
      <p:sp>
        <p:nvSpPr>
          <p:cNvPr id="2" name="TextBox 1"/>
          <p:cNvSpPr txBox="1"/>
          <p:nvPr/>
        </p:nvSpPr>
        <p:spPr>
          <a:xfrm>
            <a:off x="3804532" y="404664"/>
            <a:ext cx="4429289" cy="954107"/>
          </a:xfrm>
          <a:prstGeom prst="rect">
            <a:avLst/>
          </a:prstGeom>
          <a:noFill/>
        </p:spPr>
        <p:txBody>
          <a:bodyPr wrap="none" rtlCol="0">
            <a:spAutoFit/>
          </a:bodyPr>
          <a:lstStyle/>
          <a:p>
            <a:pPr algn="ctr"/>
            <a:r>
              <a:rPr lang="ru-RU" sz="2000" b="1" dirty="0">
                <a:solidFill>
                  <a:schemeClr val="tx2"/>
                </a:solidFill>
              </a:rPr>
              <a:t>Уральское управление Ростехнадзора</a:t>
            </a:r>
          </a:p>
          <a:p>
            <a:pPr algn="ctr"/>
            <a:endParaRPr lang="ru-RU" sz="1600" b="1" i="1" dirty="0">
              <a:solidFill>
                <a:schemeClr val="tx2"/>
              </a:solidFill>
            </a:endParaRPr>
          </a:p>
          <a:p>
            <a:pPr algn="ctr"/>
            <a:endParaRPr lang="ru-RU" sz="2000" b="1" dirty="0">
              <a:solidFill>
                <a:schemeClr val="tx2"/>
              </a:solidFill>
            </a:endParaRPr>
          </a:p>
        </p:txBody>
      </p:sp>
      <p:cxnSp>
        <p:nvCxnSpPr>
          <p:cNvPr id="6" name="Прямая соединительная линия 5"/>
          <p:cNvCxnSpPr/>
          <p:nvPr/>
        </p:nvCxnSpPr>
        <p:spPr>
          <a:xfrm>
            <a:off x="3635896" y="1124744"/>
            <a:ext cx="4728625" cy="0"/>
          </a:xfrm>
          <a:prstGeom prst="line">
            <a:avLst/>
          </a:prstGeom>
          <a:ln w="15875">
            <a:solidFill>
              <a:schemeClr val="tx2"/>
            </a:solidFill>
            <a:prstDash val="dash"/>
          </a:ln>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p:cNvCxnSpPr/>
          <p:nvPr/>
        </p:nvCxnSpPr>
        <p:spPr>
          <a:xfrm>
            <a:off x="433636" y="6292412"/>
            <a:ext cx="8424936" cy="0"/>
          </a:xfrm>
          <a:prstGeom prst="line">
            <a:avLst/>
          </a:prstGeom>
          <a:ln w="15875">
            <a:solidFill>
              <a:schemeClr val="tx2"/>
            </a:solidFill>
            <a:prstDash val="dash"/>
          </a:ln>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395536" y="6283106"/>
            <a:ext cx="590226" cy="369332"/>
          </a:xfrm>
          <a:prstGeom prst="rect">
            <a:avLst/>
          </a:prstGeom>
          <a:noFill/>
        </p:spPr>
        <p:txBody>
          <a:bodyPr wrap="none" rtlCol="0">
            <a:spAutoFit/>
          </a:bodyPr>
          <a:lstStyle/>
          <a:p>
            <a:pPr marL="285750" indent="-285750">
              <a:buBlip>
                <a:blip r:embed="rId2"/>
              </a:buBlip>
            </a:pPr>
            <a:r>
              <a:rPr lang="ru-RU" b="1" dirty="0"/>
              <a:t>1</a:t>
            </a:r>
          </a:p>
        </p:txBody>
      </p:sp>
      <p:sp>
        <p:nvSpPr>
          <p:cNvPr id="11" name="TextBox 10">
            <a:extLst>
              <a:ext uri="{FF2B5EF4-FFF2-40B4-BE49-F238E27FC236}">
                <a16:creationId xmlns:a16="http://schemas.microsoft.com/office/drawing/2014/main" xmlns="" id="{45DF9462-64EE-4578-919D-0BD91BEC3398}"/>
              </a:ext>
            </a:extLst>
          </p:cNvPr>
          <p:cNvSpPr txBox="1"/>
          <p:nvPr/>
        </p:nvSpPr>
        <p:spPr>
          <a:xfrm>
            <a:off x="5345871" y="6351161"/>
            <a:ext cx="3633495" cy="369332"/>
          </a:xfrm>
          <a:prstGeom prst="rect">
            <a:avLst/>
          </a:prstGeom>
          <a:noFill/>
        </p:spPr>
        <p:txBody>
          <a:bodyPr wrap="none" rtlCol="0">
            <a:spAutoFit/>
          </a:bodyPr>
          <a:lstStyle/>
          <a:p>
            <a:r>
              <a:rPr lang="ru-RU" b="1" dirty="0">
                <a:solidFill>
                  <a:schemeClr val="tx2"/>
                </a:solidFill>
              </a:rPr>
              <a:t>Уральское управление, 20.11.2024</a:t>
            </a:r>
          </a:p>
        </p:txBody>
      </p:sp>
      <p:sp>
        <p:nvSpPr>
          <p:cNvPr id="12" name="TextBox 11">
            <a:extLst>
              <a:ext uri="{FF2B5EF4-FFF2-40B4-BE49-F238E27FC236}">
                <a16:creationId xmlns:a16="http://schemas.microsoft.com/office/drawing/2014/main" xmlns="" id="{51EBDA3F-31F9-410F-AE61-3775F9717E81}"/>
              </a:ext>
            </a:extLst>
          </p:cNvPr>
          <p:cNvSpPr txBox="1"/>
          <p:nvPr/>
        </p:nvSpPr>
        <p:spPr>
          <a:xfrm>
            <a:off x="2819324" y="1217442"/>
            <a:ext cx="6399701" cy="646331"/>
          </a:xfrm>
          <a:prstGeom prst="rect">
            <a:avLst/>
          </a:prstGeom>
          <a:noFill/>
        </p:spPr>
        <p:txBody>
          <a:bodyPr wrap="none" rtlCol="0">
            <a:spAutoFit/>
          </a:bodyPr>
          <a:lstStyle>
            <a:defPPr>
              <a:defRPr lang="ru-RU"/>
            </a:defPPr>
            <a:lvl1pPr algn="ctr">
              <a:defRPr b="1">
                <a:solidFill>
                  <a:schemeClr val="tx2"/>
                </a:solidFill>
              </a:defRPr>
            </a:lvl1pPr>
          </a:lstStyle>
          <a:p>
            <a:r>
              <a:rPr lang="ru-RU" sz="1600" i="1" dirty="0" smtClean="0">
                <a:solidFill>
                  <a:srgbClr val="006600"/>
                </a:solidFill>
              </a:rPr>
              <a:t>Заместитель руководителя </a:t>
            </a:r>
            <a:r>
              <a:rPr lang="ru-RU" sz="1600" i="1" dirty="0">
                <a:solidFill>
                  <a:srgbClr val="006600"/>
                </a:solidFill>
              </a:rPr>
              <a:t>Уральского управления Ростехнадзора</a:t>
            </a:r>
          </a:p>
          <a:p>
            <a:r>
              <a:rPr lang="ru-RU" sz="2000" dirty="0" smtClean="0">
                <a:solidFill>
                  <a:srgbClr val="006600"/>
                </a:solidFill>
              </a:rPr>
              <a:t>Д</a:t>
            </a:r>
            <a:r>
              <a:rPr lang="ru-RU" sz="2000" dirty="0" smtClean="0">
                <a:solidFill>
                  <a:srgbClr val="006600"/>
                </a:solidFill>
              </a:rPr>
              <a:t>.В. Дрок</a:t>
            </a:r>
            <a:endParaRPr lang="ru-RU" sz="2000" dirty="0">
              <a:solidFill>
                <a:srgbClr val="006600"/>
              </a:solidFill>
            </a:endParaRPr>
          </a:p>
        </p:txBody>
      </p:sp>
      <p:pic>
        <p:nvPicPr>
          <p:cNvPr id="5" name="Рисунок 4">
            <a:extLst>
              <a:ext uri="{FF2B5EF4-FFF2-40B4-BE49-F238E27FC236}">
                <a16:creationId xmlns:a16="http://schemas.microsoft.com/office/drawing/2014/main" xmlns="" id="{85890A50-1F66-5D2F-0347-D9DD62AB69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4800" y="130012"/>
            <a:ext cx="1697304" cy="1989463"/>
          </a:xfrm>
          <a:prstGeom prst="rect">
            <a:avLst/>
          </a:prstGeom>
        </p:spPr>
      </p:pic>
    </p:spTree>
    <p:extLst>
      <p:ext uri="{BB962C8B-B14F-4D97-AF65-F5344CB8AC3E}">
        <p14:creationId xmlns:p14="http://schemas.microsoft.com/office/powerpoint/2010/main" val="2124832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071770BD-8A4B-5F15-1A8C-34E7E3F1C8A3}"/>
            </a:ext>
          </a:extLst>
        </p:cNvPr>
        <p:cNvGrpSpPr/>
        <p:nvPr/>
      </p:nvGrpSpPr>
      <p:grpSpPr>
        <a:xfrm>
          <a:off x="0" y="0"/>
          <a:ext cx="0" cy="0"/>
          <a:chOff x="0" y="0"/>
          <a:chExt cx="0" cy="0"/>
        </a:xfrm>
      </p:grpSpPr>
      <p:pic>
        <p:nvPicPr>
          <p:cNvPr id="14" name="Picture 2" descr="&amp;Fcy;&amp;iecy;&amp;dcy;&amp;iecy;&amp;rcy;&amp;acy;&amp;lcy;&amp;softcy;&amp;ncy;&amp;acy;&amp;yacy; &amp;scy;&amp;lcy;&amp;ucy;&amp;zhcy;&amp;bcy;&amp;acy; &amp;pcy;&amp;ocy; &amp;ecy;&amp;kcy;&amp;ocy;&amp;lcy;&amp;ocy;&amp;gcy;&amp;icy;&amp;chcy;&amp;iecy;&amp;scy;&amp;kcy;&amp;ocy;&amp;mcy;&amp;ucy;, &amp;tcy;&amp;iecy;&amp;khcy;&amp;ncy;&amp;ocy;&amp;lcy;&amp;ocy;&amp;gcy;&amp;icy;&amp;chcy;&amp;iecy;&amp;scy;&amp;kcy;&amp;ocy;&amp;mcy;&amp;ucy; &amp;icy; &amp;acy;&amp;tcy;&amp;ocy;&amp;mcy;&amp;ncy;&amp;ocy;&amp;mcy;&amp;ucy; &amp;ncy;&amp;acy;&amp;dcy;&amp;zcy;&amp;ocy;&amp;rcy;&amp;ucy; &amp;Rcy;&amp;Ocy;&amp;Scy;&amp;Tcy;&amp;IEcy;&amp;KHcy;&amp;Ncy;&amp;Acy;&amp;Dcy;&amp;Zcy;&amp;Ocy;&amp;Rcy;">
            <a:extLst>
              <a:ext uri="{FF2B5EF4-FFF2-40B4-BE49-F238E27FC236}">
                <a16:creationId xmlns:a16="http://schemas.microsoft.com/office/drawing/2014/main" xmlns="" id="{22A8468E-05FC-5589-3080-C4B9B686B0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2220" y="143931"/>
            <a:ext cx="1223102" cy="143363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xmlns="" id="{F20C75F9-C287-7D0F-6737-639355CB1E89}"/>
              </a:ext>
            </a:extLst>
          </p:cNvPr>
          <p:cNvSpPr txBox="1"/>
          <p:nvPr/>
        </p:nvSpPr>
        <p:spPr>
          <a:xfrm>
            <a:off x="2892131" y="281865"/>
            <a:ext cx="6088709" cy="400110"/>
          </a:xfrm>
          <a:prstGeom prst="rect">
            <a:avLst/>
          </a:prstGeom>
          <a:noFill/>
        </p:spPr>
        <p:txBody>
          <a:bodyPr wrap="square" rtlCol="0">
            <a:spAutoFit/>
          </a:bodyPr>
          <a:lstStyle/>
          <a:p>
            <a:pPr algn="ctr"/>
            <a:r>
              <a:rPr lang="ru-RU" sz="2000" b="1" dirty="0">
                <a:solidFill>
                  <a:schemeClr val="tx2"/>
                </a:solidFill>
              </a:rPr>
              <a:t>Уральское управление Ростехнадзора</a:t>
            </a:r>
          </a:p>
        </p:txBody>
      </p:sp>
      <p:sp>
        <p:nvSpPr>
          <p:cNvPr id="4" name="TextBox 3">
            <a:extLst>
              <a:ext uri="{FF2B5EF4-FFF2-40B4-BE49-F238E27FC236}">
                <a16:creationId xmlns:a16="http://schemas.microsoft.com/office/drawing/2014/main" xmlns="" id="{09A7FDA7-0732-12A6-58CF-2E3BC848198E}"/>
              </a:ext>
            </a:extLst>
          </p:cNvPr>
          <p:cNvSpPr txBox="1"/>
          <p:nvPr/>
        </p:nvSpPr>
        <p:spPr>
          <a:xfrm>
            <a:off x="2775502" y="987968"/>
            <a:ext cx="6212705" cy="461665"/>
          </a:xfrm>
          <a:prstGeom prst="rect">
            <a:avLst/>
          </a:prstGeom>
          <a:noFill/>
        </p:spPr>
        <p:txBody>
          <a:bodyPr wrap="square" rtlCol="0">
            <a:spAutoFit/>
          </a:bodyPr>
          <a:lstStyle/>
          <a:p>
            <a:pPr algn="ctr"/>
            <a:r>
              <a:rPr lang="ru-RU" sz="2400" b="1" dirty="0"/>
              <a:t>4 внеплановых выездных проверки</a:t>
            </a:r>
          </a:p>
        </p:txBody>
      </p:sp>
      <p:cxnSp>
        <p:nvCxnSpPr>
          <p:cNvPr id="6" name="Прямая соединительная линия 5">
            <a:extLst>
              <a:ext uri="{FF2B5EF4-FFF2-40B4-BE49-F238E27FC236}">
                <a16:creationId xmlns:a16="http://schemas.microsoft.com/office/drawing/2014/main" xmlns="" id="{CA5ABDFF-CA20-EA91-FFD6-1B23A299F766}"/>
              </a:ext>
            </a:extLst>
          </p:cNvPr>
          <p:cNvCxnSpPr/>
          <p:nvPr/>
        </p:nvCxnSpPr>
        <p:spPr>
          <a:xfrm>
            <a:off x="3059832" y="834971"/>
            <a:ext cx="5753309" cy="0"/>
          </a:xfrm>
          <a:prstGeom prst="line">
            <a:avLst/>
          </a:prstGeom>
          <a:ln w="15875">
            <a:solidFill>
              <a:schemeClr val="tx2"/>
            </a:solidFill>
            <a:prstDash val="dash"/>
          </a:ln>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a:extLst>
              <a:ext uri="{FF2B5EF4-FFF2-40B4-BE49-F238E27FC236}">
                <a16:creationId xmlns:a16="http://schemas.microsoft.com/office/drawing/2014/main" xmlns="" id="{1AA8C1AA-9E46-990B-0A41-2DB63E6FD667}"/>
              </a:ext>
            </a:extLst>
          </p:cNvPr>
          <p:cNvCxnSpPr/>
          <p:nvPr/>
        </p:nvCxnSpPr>
        <p:spPr>
          <a:xfrm>
            <a:off x="433636" y="6276086"/>
            <a:ext cx="8417604" cy="7020"/>
          </a:xfrm>
          <a:prstGeom prst="line">
            <a:avLst/>
          </a:prstGeom>
          <a:ln w="15875">
            <a:solidFill>
              <a:schemeClr val="tx2"/>
            </a:solidFill>
            <a:prstDash val="dash"/>
          </a:ln>
        </p:spPr>
        <p:style>
          <a:lnRef idx="2">
            <a:schemeClr val="accent1"/>
          </a:lnRef>
          <a:fillRef idx="0">
            <a:schemeClr val="accent1"/>
          </a:fillRef>
          <a:effectRef idx="1">
            <a:schemeClr val="accent1"/>
          </a:effectRef>
          <a:fontRef idx="minor">
            <a:schemeClr val="tx1"/>
          </a:fontRef>
        </p:style>
      </p:cxnSp>
      <p:sp>
        <p:nvSpPr>
          <p:cNvPr id="22" name="TextBox 21">
            <a:extLst>
              <a:ext uri="{FF2B5EF4-FFF2-40B4-BE49-F238E27FC236}">
                <a16:creationId xmlns:a16="http://schemas.microsoft.com/office/drawing/2014/main" xmlns="" id="{F985B991-8530-DB15-3614-40BD95B20F00}"/>
              </a:ext>
            </a:extLst>
          </p:cNvPr>
          <p:cNvSpPr txBox="1"/>
          <p:nvPr/>
        </p:nvSpPr>
        <p:spPr>
          <a:xfrm>
            <a:off x="395536" y="6283106"/>
            <a:ext cx="707245" cy="369332"/>
          </a:xfrm>
          <a:prstGeom prst="rect">
            <a:avLst/>
          </a:prstGeom>
          <a:noFill/>
        </p:spPr>
        <p:txBody>
          <a:bodyPr wrap="none" rtlCol="0">
            <a:spAutoFit/>
          </a:bodyPr>
          <a:lstStyle/>
          <a:p>
            <a:pPr marL="285750" indent="-285750">
              <a:buBlip>
                <a:blip r:embed="rId4"/>
              </a:buBlip>
            </a:pPr>
            <a:r>
              <a:rPr lang="ru-RU" b="1" dirty="0">
                <a:solidFill>
                  <a:srgbClr val="1F497D"/>
                </a:solidFill>
              </a:rPr>
              <a:t>10</a:t>
            </a:r>
          </a:p>
        </p:txBody>
      </p:sp>
      <p:sp>
        <p:nvSpPr>
          <p:cNvPr id="17" name="TextBox 16">
            <a:extLst>
              <a:ext uri="{FF2B5EF4-FFF2-40B4-BE49-F238E27FC236}">
                <a16:creationId xmlns:a16="http://schemas.microsoft.com/office/drawing/2014/main" xmlns="" id="{5D1C670A-8E36-E9CE-04F3-FBA45F46819C}"/>
              </a:ext>
            </a:extLst>
          </p:cNvPr>
          <p:cNvSpPr txBox="1"/>
          <p:nvPr/>
        </p:nvSpPr>
        <p:spPr>
          <a:xfrm>
            <a:off x="122430" y="1522738"/>
            <a:ext cx="9087886" cy="4801314"/>
          </a:xfrm>
          <a:prstGeom prst="rect">
            <a:avLst/>
          </a:prstGeom>
          <a:noFill/>
        </p:spPr>
        <p:txBody>
          <a:bodyPr wrap="square" rtlCol="0">
            <a:spAutoFit/>
          </a:bodyPr>
          <a:lstStyle/>
          <a:p>
            <a:pPr marL="171450" lvl="0" indent="-171450">
              <a:buFont typeface="Symbol" panose="05050102010706020507" pitchFamily="18" charset="2"/>
              <a:buChar char="-"/>
            </a:pPr>
            <a:r>
              <a:rPr lang="ru-RU" dirty="0"/>
              <a:t>ООО «Жилищно-эксплуатационное управление», в период с 06.02.2024 по 12.02.2024 проведена внеплановая проверка по результатам рассмотрения обращения гражданина, выявлено 25 нарушений, выдано предписание об устранении выявленных нарушений. </a:t>
            </a:r>
          </a:p>
          <a:p>
            <a:pPr marL="171450" lvl="0" indent="-171450">
              <a:buFont typeface="Symbol" panose="05050102010706020507" pitchFamily="18" charset="2"/>
              <a:buChar char="-"/>
            </a:pPr>
            <a:r>
              <a:rPr lang="ru-RU" dirty="0"/>
              <a:t>ООО «Академ-Сервис», в период с 25.04.2024 по 08.05.2024 проведена внеплановая проверка при выявлении соответствия объекта контроля параметрам, утвержденным индикаторами риска нарушения обязательных требований, выявлено 5 нарушений, выдано предписание об устранении выявленных нарушений.</a:t>
            </a:r>
          </a:p>
          <a:p>
            <a:pPr marL="171450" lvl="0" indent="-171450">
              <a:buFont typeface="Symbol" panose="05050102010706020507" pitchFamily="18" charset="2"/>
              <a:buChar char="-"/>
            </a:pPr>
            <a:r>
              <a:rPr lang="ru-RU" dirty="0"/>
              <a:t>ООО «Тепло-НТ», в период с 02.10.2024 по 08.10.2024, проведена внеплановая проверка после произошедшей аварии лифта, выявлено 16 нарушений, выдано предписание об устранении выявленных нарушений. По результатам проверки назначено административное наказание по ч. 1 ст. 9.1.1 КоАП РФ в отношении юридического лица в виде штрафа на сумму 20 тыс. руб.</a:t>
            </a:r>
          </a:p>
          <a:p>
            <a:pPr marL="171450" lvl="0" indent="-171450">
              <a:buFont typeface="Symbol" panose="05050102010706020507" pitchFamily="18" charset="2"/>
              <a:buChar char="-"/>
            </a:pPr>
            <a:r>
              <a:rPr lang="ru-RU" dirty="0"/>
              <a:t>ООО «Домоуправ-Сервис», в период с 17.10.2024 по 29.10.2024 проведена внеплановая проверка по результатам рассмотрения обращения гражданина при возникновении непосредственной угрозы при эксплуатации лифтов в жилом доме, выявлено 40 нарушений, выдано предписание об устранении выявленных нарушений. </a:t>
            </a:r>
          </a:p>
        </p:txBody>
      </p:sp>
      <p:sp>
        <p:nvSpPr>
          <p:cNvPr id="3" name="TextBox 2">
            <a:extLst>
              <a:ext uri="{FF2B5EF4-FFF2-40B4-BE49-F238E27FC236}">
                <a16:creationId xmlns:a16="http://schemas.microsoft.com/office/drawing/2014/main" xmlns="" id="{D76D0CD7-B451-83CB-C7E9-145664CAD139}"/>
              </a:ext>
            </a:extLst>
          </p:cNvPr>
          <p:cNvSpPr txBox="1"/>
          <p:nvPr/>
        </p:nvSpPr>
        <p:spPr>
          <a:xfrm>
            <a:off x="5345871" y="6351161"/>
            <a:ext cx="3633495" cy="369332"/>
          </a:xfrm>
          <a:prstGeom prst="rect">
            <a:avLst/>
          </a:prstGeom>
          <a:noFill/>
        </p:spPr>
        <p:txBody>
          <a:bodyPr wrap="none" rtlCol="0">
            <a:spAutoFit/>
          </a:bodyPr>
          <a:lstStyle/>
          <a:p>
            <a:r>
              <a:rPr lang="ru-RU" b="1" dirty="0">
                <a:solidFill>
                  <a:schemeClr val="tx2"/>
                </a:solidFill>
              </a:rPr>
              <a:t>Уральское управление, 20.11.2024</a:t>
            </a:r>
          </a:p>
        </p:txBody>
      </p:sp>
    </p:spTree>
    <p:extLst>
      <p:ext uri="{BB962C8B-B14F-4D97-AF65-F5344CB8AC3E}">
        <p14:creationId xmlns:p14="http://schemas.microsoft.com/office/powerpoint/2010/main" val="3590842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56993D47-2883-63CF-3A8B-B96B3D3300D4}"/>
            </a:ext>
          </a:extLst>
        </p:cNvPr>
        <p:cNvGrpSpPr/>
        <p:nvPr/>
      </p:nvGrpSpPr>
      <p:grpSpPr>
        <a:xfrm>
          <a:off x="0" y="0"/>
          <a:ext cx="0" cy="0"/>
          <a:chOff x="0" y="0"/>
          <a:chExt cx="0" cy="0"/>
        </a:xfrm>
      </p:grpSpPr>
      <p:cxnSp>
        <p:nvCxnSpPr>
          <p:cNvPr id="16" name="Прямая соединительная линия 15">
            <a:extLst>
              <a:ext uri="{FF2B5EF4-FFF2-40B4-BE49-F238E27FC236}">
                <a16:creationId xmlns:a16="http://schemas.microsoft.com/office/drawing/2014/main" xmlns="" id="{116D1B0B-2A98-4E3F-DBC5-9C28B49886E2}"/>
              </a:ext>
            </a:extLst>
          </p:cNvPr>
          <p:cNvCxnSpPr/>
          <p:nvPr/>
        </p:nvCxnSpPr>
        <p:spPr>
          <a:xfrm>
            <a:off x="433636" y="6292412"/>
            <a:ext cx="8424936" cy="0"/>
          </a:xfrm>
          <a:prstGeom prst="line">
            <a:avLst/>
          </a:prstGeom>
          <a:ln w="15875">
            <a:solidFill>
              <a:schemeClr val="tx2"/>
            </a:solidFill>
            <a:prstDash val="dash"/>
          </a:ln>
        </p:spPr>
        <p:style>
          <a:lnRef idx="2">
            <a:schemeClr val="accent1"/>
          </a:lnRef>
          <a:fillRef idx="0">
            <a:schemeClr val="accent1"/>
          </a:fillRef>
          <a:effectRef idx="1">
            <a:schemeClr val="accent1"/>
          </a:effectRef>
          <a:fontRef idx="minor">
            <a:schemeClr val="tx1"/>
          </a:fontRef>
        </p:style>
      </p:cxnSp>
      <p:sp>
        <p:nvSpPr>
          <p:cNvPr id="22" name="TextBox 21">
            <a:extLst>
              <a:ext uri="{FF2B5EF4-FFF2-40B4-BE49-F238E27FC236}">
                <a16:creationId xmlns:a16="http://schemas.microsoft.com/office/drawing/2014/main" xmlns="" id="{6644788E-8BDC-B659-6D82-B00AFAB34535}"/>
              </a:ext>
            </a:extLst>
          </p:cNvPr>
          <p:cNvSpPr txBox="1"/>
          <p:nvPr/>
        </p:nvSpPr>
        <p:spPr>
          <a:xfrm>
            <a:off x="395536" y="6283106"/>
            <a:ext cx="707245" cy="369332"/>
          </a:xfrm>
          <a:prstGeom prst="rect">
            <a:avLst/>
          </a:prstGeom>
          <a:noFill/>
        </p:spPr>
        <p:txBody>
          <a:bodyPr wrap="none" rtlCol="0">
            <a:spAutoFit/>
          </a:bodyPr>
          <a:lstStyle/>
          <a:p>
            <a:pPr marL="285750" indent="-285750">
              <a:buBlip>
                <a:blip r:embed="rId2"/>
              </a:buBlip>
            </a:pPr>
            <a:r>
              <a:rPr lang="ru-RU" b="1" dirty="0">
                <a:solidFill>
                  <a:srgbClr val="1F497D"/>
                </a:solidFill>
              </a:rPr>
              <a:t>11</a:t>
            </a:r>
          </a:p>
        </p:txBody>
      </p:sp>
      <p:pic>
        <p:nvPicPr>
          <p:cNvPr id="13" name="Picture 2" descr="&amp;Fcy;&amp;iecy;&amp;dcy;&amp;iecy;&amp;rcy;&amp;acy;&amp;lcy;&amp;softcy;&amp;ncy;&amp;acy;&amp;yacy; &amp;scy;&amp;lcy;&amp;ucy;&amp;zhcy;&amp;bcy;&amp;acy; &amp;pcy;&amp;ocy; &amp;ecy;&amp;kcy;&amp;ocy;&amp;lcy;&amp;ocy;&amp;gcy;&amp;icy;&amp;chcy;&amp;iecy;&amp;scy;&amp;kcy;&amp;ocy;&amp;mcy;&amp;ucy;, &amp;tcy;&amp;iecy;&amp;khcy;&amp;ncy;&amp;ocy;&amp;lcy;&amp;ocy;&amp;gcy;&amp;icy;&amp;chcy;&amp;iecy;&amp;scy;&amp;kcy;&amp;ocy;&amp;mcy;&amp;ucy; &amp;icy; &amp;acy;&amp;tcy;&amp;ocy;&amp;mcy;&amp;ncy;&amp;ocy;&amp;mcy;&amp;ucy; &amp;ncy;&amp;acy;&amp;dcy;&amp;zcy;&amp;ocy;&amp;rcy;&amp;ucy; &amp;Rcy;&amp;Ocy;&amp;Scy;&amp;Tcy;&amp;IEcy;&amp;KHcy;&amp;Ncy;&amp;Acy;&amp;Dcy;&amp;Zcy;&amp;Ocy;&amp;Rcy;">
            <a:extLst>
              <a:ext uri="{FF2B5EF4-FFF2-40B4-BE49-F238E27FC236}">
                <a16:creationId xmlns:a16="http://schemas.microsoft.com/office/drawing/2014/main" xmlns="" id="{0F574380-D468-CFF5-2A08-0826BA6469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2220" y="143930"/>
            <a:ext cx="1573978" cy="1844909"/>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xmlns="" id="{FC701497-DBF0-4C8E-8B58-71165D8A1A95}"/>
              </a:ext>
            </a:extLst>
          </p:cNvPr>
          <p:cNvSpPr txBox="1"/>
          <p:nvPr/>
        </p:nvSpPr>
        <p:spPr>
          <a:xfrm>
            <a:off x="3041860" y="912785"/>
            <a:ext cx="5753309" cy="584775"/>
          </a:xfrm>
          <a:prstGeom prst="rect">
            <a:avLst/>
          </a:prstGeom>
          <a:noFill/>
        </p:spPr>
        <p:txBody>
          <a:bodyPr wrap="square" rtlCol="0">
            <a:spAutoFit/>
          </a:bodyPr>
          <a:lstStyle>
            <a:defPPr>
              <a:defRPr lang="ru-RU"/>
            </a:defPPr>
            <a:lvl1pPr algn="ctr">
              <a:defRPr sz="3200">
                <a:ln w="0"/>
                <a:effectLst>
                  <a:outerShdw blurRad="38100" dist="19050" dir="2700000" algn="tl" rotWithShape="0">
                    <a:schemeClr val="dk1">
                      <a:alpha val="40000"/>
                    </a:schemeClr>
                  </a:outerShdw>
                </a:effectLst>
              </a:defRPr>
            </a:lvl1pPr>
          </a:lstStyle>
          <a:p>
            <a:r>
              <a:rPr lang="ru-RU" dirty="0"/>
              <a:t>Внеплановых проверок</a:t>
            </a:r>
          </a:p>
        </p:txBody>
      </p:sp>
      <p:sp>
        <p:nvSpPr>
          <p:cNvPr id="14" name="TextBox 13">
            <a:extLst>
              <a:ext uri="{FF2B5EF4-FFF2-40B4-BE49-F238E27FC236}">
                <a16:creationId xmlns:a16="http://schemas.microsoft.com/office/drawing/2014/main" xmlns="" id="{C350FBDC-A980-0629-92D2-E237885CCFA5}"/>
              </a:ext>
            </a:extLst>
          </p:cNvPr>
          <p:cNvSpPr txBox="1"/>
          <p:nvPr/>
        </p:nvSpPr>
        <p:spPr>
          <a:xfrm>
            <a:off x="2892131" y="281865"/>
            <a:ext cx="6088709" cy="400110"/>
          </a:xfrm>
          <a:prstGeom prst="rect">
            <a:avLst/>
          </a:prstGeom>
          <a:noFill/>
        </p:spPr>
        <p:txBody>
          <a:bodyPr wrap="square" rtlCol="0">
            <a:spAutoFit/>
          </a:bodyPr>
          <a:lstStyle/>
          <a:p>
            <a:pPr algn="ctr"/>
            <a:r>
              <a:rPr lang="ru-RU" sz="2000" b="1" dirty="0">
                <a:solidFill>
                  <a:srgbClr val="1F497D"/>
                </a:solidFill>
              </a:rPr>
              <a:t>Уральское управление Ростехнадзора</a:t>
            </a:r>
          </a:p>
        </p:txBody>
      </p:sp>
      <p:cxnSp>
        <p:nvCxnSpPr>
          <p:cNvPr id="15" name="Прямая соединительная линия 14">
            <a:extLst>
              <a:ext uri="{FF2B5EF4-FFF2-40B4-BE49-F238E27FC236}">
                <a16:creationId xmlns:a16="http://schemas.microsoft.com/office/drawing/2014/main" xmlns="" id="{A3CEC950-1C57-266C-7980-2C68A6BA6B0E}"/>
              </a:ext>
            </a:extLst>
          </p:cNvPr>
          <p:cNvCxnSpPr/>
          <p:nvPr/>
        </p:nvCxnSpPr>
        <p:spPr>
          <a:xfrm>
            <a:off x="3059832" y="834971"/>
            <a:ext cx="5753309" cy="0"/>
          </a:xfrm>
          <a:prstGeom prst="line">
            <a:avLst/>
          </a:prstGeom>
          <a:ln w="15875">
            <a:solidFill>
              <a:schemeClr val="tx2"/>
            </a:solidFill>
            <a:prstDash val="dash"/>
          </a:ln>
        </p:spPr>
        <p:style>
          <a:lnRef idx="2">
            <a:schemeClr val="accent1"/>
          </a:lnRef>
          <a:fillRef idx="0">
            <a:schemeClr val="accent1"/>
          </a:fillRef>
          <a:effectRef idx="1">
            <a:schemeClr val="accent1"/>
          </a:effectRef>
          <a:fontRef idx="minor">
            <a:schemeClr val="tx1"/>
          </a:fontRef>
        </p:style>
      </p:cxnSp>
      <p:graphicFrame>
        <p:nvGraphicFramePr>
          <p:cNvPr id="2" name="Таблица 1">
            <a:extLst>
              <a:ext uri="{FF2B5EF4-FFF2-40B4-BE49-F238E27FC236}">
                <a16:creationId xmlns:a16="http://schemas.microsoft.com/office/drawing/2014/main" xmlns="" id="{85E76A0C-7F48-C78A-7879-91CE5D9E17CD}"/>
              </a:ext>
            </a:extLst>
          </p:cNvPr>
          <p:cNvGraphicFramePr>
            <a:graphicFrameLocks noGrp="1"/>
          </p:cNvGraphicFramePr>
          <p:nvPr>
            <p:extLst>
              <p:ext uri="{D42A27DB-BD31-4B8C-83A1-F6EECF244321}">
                <p14:modId xmlns:p14="http://schemas.microsoft.com/office/powerpoint/2010/main" val="589780845"/>
              </p:ext>
            </p:extLst>
          </p:nvPr>
        </p:nvGraphicFramePr>
        <p:xfrm>
          <a:off x="251520" y="2492899"/>
          <a:ext cx="8607052" cy="3646513"/>
        </p:xfrm>
        <a:graphic>
          <a:graphicData uri="http://schemas.openxmlformats.org/drawingml/2006/table">
            <a:tbl>
              <a:tblPr firstRow="1" firstCol="1" bandRow="1">
                <a:tableStyleId>{0505E3EF-67EA-436B-97B2-0124C06EBD24}</a:tableStyleId>
              </a:tblPr>
              <a:tblGrid>
                <a:gridCol w="4785521">
                  <a:extLst>
                    <a:ext uri="{9D8B030D-6E8A-4147-A177-3AD203B41FA5}">
                      <a16:colId xmlns:a16="http://schemas.microsoft.com/office/drawing/2014/main" xmlns="" val="104861579"/>
                    </a:ext>
                  </a:extLst>
                </a:gridCol>
                <a:gridCol w="3821531">
                  <a:extLst>
                    <a:ext uri="{9D8B030D-6E8A-4147-A177-3AD203B41FA5}">
                      <a16:colId xmlns:a16="http://schemas.microsoft.com/office/drawing/2014/main" xmlns="" val="3522006348"/>
                    </a:ext>
                  </a:extLst>
                </a:gridCol>
              </a:tblGrid>
              <a:tr h="1008417">
                <a:tc>
                  <a:txBody>
                    <a:bodyPr/>
                    <a:lstStyle/>
                    <a:p>
                      <a:pPr indent="450215" algn="ctr">
                        <a:lnSpc>
                          <a:spcPct val="150000"/>
                        </a:lnSpc>
                      </a:pPr>
                      <a:r>
                        <a:rPr lang="ru-RU" sz="1400">
                          <a:effectLst/>
                        </a:rPr>
                        <a:t>Субъект РФ</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ct val="150000"/>
                        </a:lnSpc>
                      </a:pPr>
                      <a:r>
                        <a:rPr lang="ru-RU" sz="1400">
                          <a:effectLst/>
                        </a:rPr>
                        <a:t>Внеплановые проверки</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111450732"/>
                  </a:ext>
                </a:extLst>
              </a:tr>
              <a:tr h="659524">
                <a:tc>
                  <a:txBody>
                    <a:bodyPr/>
                    <a:lstStyle/>
                    <a:p>
                      <a:pPr indent="450215">
                        <a:lnSpc>
                          <a:spcPts val="1900"/>
                        </a:lnSpc>
                      </a:pPr>
                      <a:r>
                        <a:rPr lang="ru-RU" sz="1400">
                          <a:effectLst/>
                        </a:rPr>
                        <a:t>Свердловская область</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ts val="1900"/>
                        </a:lnSpc>
                      </a:pPr>
                      <a:r>
                        <a:rPr lang="ru-RU" sz="1400">
                          <a:effectLst/>
                        </a:rPr>
                        <a:t>1</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4237479430"/>
                  </a:ext>
                </a:extLst>
              </a:tr>
              <a:tr h="659524">
                <a:tc>
                  <a:txBody>
                    <a:bodyPr/>
                    <a:lstStyle/>
                    <a:p>
                      <a:pPr indent="450215">
                        <a:lnSpc>
                          <a:spcPts val="1900"/>
                        </a:lnSpc>
                      </a:pPr>
                      <a:r>
                        <a:rPr lang="ru-RU" sz="1400">
                          <a:effectLst/>
                        </a:rPr>
                        <a:t>Челябинская область</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ts val="1900"/>
                        </a:lnSpc>
                      </a:pPr>
                      <a:r>
                        <a:rPr lang="ru-RU" sz="1400">
                          <a:effectLst/>
                        </a:rPr>
                        <a:t>3</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457047537"/>
                  </a:ext>
                </a:extLst>
              </a:tr>
              <a:tr h="659524">
                <a:tc>
                  <a:txBody>
                    <a:bodyPr/>
                    <a:lstStyle/>
                    <a:p>
                      <a:pPr indent="450215">
                        <a:lnSpc>
                          <a:spcPts val="1900"/>
                        </a:lnSpc>
                      </a:pPr>
                      <a:r>
                        <a:rPr lang="ru-RU" sz="1400">
                          <a:effectLst/>
                        </a:rPr>
                        <a:t>Курганская область</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ts val="1900"/>
                        </a:lnSpc>
                      </a:pPr>
                      <a:r>
                        <a:rPr lang="ru-RU" sz="1400">
                          <a:effectLst/>
                        </a:rPr>
                        <a:t>0</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39536708"/>
                  </a:ext>
                </a:extLst>
              </a:tr>
              <a:tr h="659524">
                <a:tc>
                  <a:txBody>
                    <a:bodyPr/>
                    <a:lstStyle/>
                    <a:p>
                      <a:pPr indent="450215">
                        <a:lnSpc>
                          <a:spcPts val="1900"/>
                        </a:lnSpc>
                      </a:pPr>
                      <a:r>
                        <a:rPr lang="ru-RU" sz="1400">
                          <a:effectLst/>
                        </a:rPr>
                        <a:t>Управление</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ts val="1900"/>
                        </a:lnSpc>
                      </a:pPr>
                      <a:r>
                        <a:rPr lang="ru-RU" sz="1400" dirty="0">
                          <a:effectLst/>
                        </a:rPr>
                        <a:t>4</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676544777"/>
                  </a:ext>
                </a:extLst>
              </a:tr>
            </a:tbl>
          </a:graphicData>
        </a:graphic>
      </p:graphicFrame>
      <p:sp>
        <p:nvSpPr>
          <p:cNvPr id="4" name="TextBox 3">
            <a:extLst>
              <a:ext uri="{FF2B5EF4-FFF2-40B4-BE49-F238E27FC236}">
                <a16:creationId xmlns:a16="http://schemas.microsoft.com/office/drawing/2014/main" xmlns="" id="{51A222CC-C7FE-F644-7F67-7031A575358F}"/>
              </a:ext>
            </a:extLst>
          </p:cNvPr>
          <p:cNvSpPr txBox="1"/>
          <p:nvPr/>
        </p:nvSpPr>
        <p:spPr>
          <a:xfrm>
            <a:off x="5345871" y="6351161"/>
            <a:ext cx="3633495" cy="369332"/>
          </a:xfrm>
          <a:prstGeom prst="rect">
            <a:avLst/>
          </a:prstGeom>
          <a:noFill/>
        </p:spPr>
        <p:txBody>
          <a:bodyPr wrap="none" rtlCol="0">
            <a:spAutoFit/>
          </a:bodyPr>
          <a:lstStyle/>
          <a:p>
            <a:r>
              <a:rPr lang="ru-RU" b="1" dirty="0">
                <a:solidFill>
                  <a:schemeClr val="tx2"/>
                </a:solidFill>
              </a:rPr>
              <a:t>Уральское управление, 20.11.2024</a:t>
            </a:r>
          </a:p>
        </p:txBody>
      </p:sp>
    </p:spTree>
    <p:extLst>
      <p:ext uri="{BB962C8B-B14F-4D97-AF65-F5344CB8AC3E}">
        <p14:creationId xmlns:p14="http://schemas.microsoft.com/office/powerpoint/2010/main" val="2051415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EAC202E4-68BA-9F68-9E78-46B56B7B3AE1}"/>
            </a:ext>
          </a:extLst>
        </p:cNvPr>
        <p:cNvGrpSpPr/>
        <p:nvPr/>
      </p:nvGrpSpPr>
      <p:grpSpPr>
        <a:xfrm>
          <a:off x="0" y="0"/>
          <a:ext cx="0" cy="0"/>
          <a:chOff x="0" y="0"/>
          <a:chExt cx="0" cy="0"/>
        </a:xfrm>
      </p:grpSpPr>
      <p:pic>
        <p:nvPicPr>
          <p:cNvPr id="14" name="Picture 2" descr="&amp;Fcy;&amp;iecy;&amp;dcy;&amp;iecy;&amp;rcy;&amp;acy;&amp;lcy;&amp;softcy;&amp;ncy;&amp;acy;&amp;yacy; &amp;scy;&amp;lcy;&amp;ucy;&amp;zhcy;&amp;bcy;&amp;acy; &amp;pcy;&amp;ocy; &amp;ecy;&amp;kcy;&amp;ocy;&amp;lcy;&amp;ocy;&amp;gcy;&amp;icy;&amp;chcy;&amp;iecy;&amp;scy;&amp;kcy;&amp;ocy;&amp;mcy;&amp;ucy;, &amp;tcy;&amp;iecy;&amp;khcy;&amp;ncy;&amp;ocy;&amp;lcy;&amp;ocy;&amp;gcy;&amp;icy;&amp;chcy;&amp;iecy;&amp;scy;&amp;kcy;&amp;ocy;&amp;mcy;&amp;ucy; &amp;icy; &amp;acy;&amp;tcy;&amp;ocy;&amp;mcy;&amp;ncy;&amp;ocy;&amp;mcy;&amp;ucy; &amp;ncy;&amp;acy;&amp;dcy;&amp;zcy;&amp;ocy;&amp;rcy;&amp;ucy; &amp;Rcy;&amp;Ocy;&amp;Scy;&amp;Tcy;&amp;IEcy;&amp;KHcy;&amp;Ncy;&amp;Acy;&amp;Dcy;&amp;Zcy;&amp;Ocy;&amp;Rcy;">
            <a:extLst>
              <a:ext uri="{FF2B5EF4-FFF2-40B4-BE49-F238E27FC236}">
                <a16:creationId xmlns:a16="http://schemas.microsoft.com/office/drawing/2014/main" xmlns="" id="{ABD2E957-34FE-8FC5-2DB4-B2DC868E98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2220" y="143931"/>
            <a:ext cx="1223102" cy="143363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xmlns="" id="{ECE46BFA-4A26-E4D1-8BE7-63964315B79E}"/>
              </a:ext>
            </a:extLst>
          </p:cNvPr>
          <p:cNvSpPr txBox="1"/>
          <p:nvPr/>
        </p:nvSpPr>
        <p:spPr>
          <a:xfrm>
            <a:off x="2892131" y="281865"/>
            <a:ext cx="6088709" cy="400110"/>
          </a:xfrm>
          <a:prstGeom prst="rect">
            <a:avLst/>
          </a:prstGeom>
          <a:noFill/>
        </p:spPr>
        <p:txBody>
          <a:bodyPr wrap="square" rtlCol="0">
            <a:spAutoFit/>
          </a:bodyPr>
          <a:lstStyle/>
          <a:p>
            <a:pPr algn="ctr"/>
            <a:r>
              <a:rPr lang="ru-RU" sz="2000" b="1" dirty="0">
                <a:solidFill>
                  <a:schemeClr val="tx2"/>
                </a:solidFill>
              </a:rPr>
              <a:t>Уральское управление Ростехнадзора</a:t>
            </a:r>
          </a:p>
        </p:txBody>
      </p:sp>
      <p:sp>
        <p:nvSpPr>
          <p:cNvPr id="4" name="TextBox 3">
            <a:extLst>
              <a:ext uri="{FF2B5EF4-FFF2-40B4-BE49-F238E27FC236}">
                <a16:creationId xmlns:a16="http://schemas.microsoft.com/office/drawing/2014/main" xmlns="" id="{8B9D5CE1-6685-2A0D-D6BE-DA0F6B84C831}"/>
              </a:ext>
            </a:extLst>
          </p:cNvPr>
          <p:cNvSpPr txBox="1"/>
          <p:nvPr/>
        </p:nvSpPr>
        <p:spPr>
          <a:xfrm>
            <a:off x="3011983" y="968878"/>
            <a:ext cx="6020759" cy="461665"/>
          </a:xfrm>
          <a:prstGeom prst="rect">
            <a:avLst/>
          </a:prstGeom>
          <a:noFill/>
        </p:spPr>
        <p:txBody>
          <a:bodyPr wrap="square" rtlCol="0">
            <a:spAutoFit/>
          </a:bodyPr>
          <a:lstStyle/>
          <a:p>
            <a:pPr algn="ctr"/>
            <a:r>
              <a:rPr lang="ru-RU" sz="2400" dirty="0">
                <a:ln w="0"/>
                <a:effectLst>
                  <a:outerShdw blurRad="38100" dist="19050" dir="2700000" algn="tl" rotWithShape="0">
                    <a:schemeClr val="dk1">
                      <a:alpha val="40000"/>
                    </a:schemeClr>
                  </a:outerShdw>
                </a:effectLst>
              </a:rPr>
              <a:t>ТСН «Косарева 15» технические причины</a:t>
            </a:r>
          </a:p>
        </p:txBody>
      </p:sp>
      <p:cxnSp>
        <p:nvCxnSpPr>
          <p:cNvPr id="6" name="Прямая соединительная линия 5">
            <a:extLst>
              <a:ext uri="{FF2B5EF4-FFF2-40B4-BE49-F238E27FC236}">
                <a16:creationId xmlns:a16="http://schemas.microsoft.com/office/drawing/2014/main" xmlns="" id="{53E4A86E-48A6-3056-41F7-5DEF8ADA7FEA}"/>
              </a:ext>
            </a:extLst>
          </p:cNvPr>
          <p:cNvCxnSpPr/>
          <p:nvPr/>
        </p:nvCxnSpPr>
        <p:spPr>
          <a:xfrm>
            <a:off x="3059832" y="834971"/>
            <a:ext cx="5753309" cy="0"/>
          </a:xfrm>
          <a:prstGeom prst="line">
            <a:avLst/>
          </a:prstGeom>
          <a:ln w="15875">
            <a:solidFill>
              <a:schemeClr val="tx2"/>
            </a:solidFill>
            <a:prstDash val="dash"/>
          </a:ln>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a:extLst>
              <a:ext uri="{FF2B5EF4-FFF2-40B4-BE49-F238E27FC236}">
                <a16:creationId xmlns:a16="http://schemas.microsoft.com/office/drawing/2014/main" xmlns="" id="{E0A80A07-3DE2-3D65-811F-0CC5F11DA4EB}"/>
              </a:ext>
            </a:extLst>
          </p:cNvPr>
          <p:cNvCxnSpPr/>
          <p:nvPr/>
        </p:nvCxnSpPr>
        <p:spPr>
          <a:xfrm>
            <a:off x="433636" y="6276086"/>
            <a:ext cx="8417604" cy="7020"/>
          </a:xfrm>
          <a:prstGeom prst="line">
            <a:avLst/>
          </a:prstGeom>
          <a:ln w="15875">
            <a:solidFill>
              <a:schemeClr val="tx2"/>
            </a:solidFill>
            <a:prstDash val="dash"/>
          </a:ln>
        </p:spPr>
        <p:style>
          <a:lnRef idx="2">
            <a:schemeClr val="accent1"/>
          </a:lnRef>
          <a:fillRef idx="0">
            <a:schemeClr val="accent1"/>
          </a:fillRef>
          <a:effectRef idx="1">
            <a:schemeClr val="accent1"/>
          </a:effectRef>
          <a:fontRef idx="minor">
            <a:schemeClr val="tx1"/>
          </a:fontRef>
        </p:style>
      </p:cxnSp>
      <p:sp>
        <p:nvSpPr>
          <p:cNvPr id="22" name="TextBox 21">
            <a:extLst>
              <a:ext uri="{FF2B5EF4-FFF2-40B4-BE49-F238E27FC236}">
                <a16:creationId xmlns:a16="http://schemas.microsoft.com/office/drawing/2014/main" xmlns="" id="{0D2B946A-4FC8-BC5D-7FE6-3F11CC3E6285}"/>
              </a:ext>
            </a:extLst>
          </p:cNvPr>
          <p:cNvSpPr txBox="1"/>
          <p:nvPr/>
        </p:nvSpPr>
        <p:spPr>
          <a:xfrm>
            <a:off x="395536" y="6283106"/>
            <a:ext cx="707245" cy="369332"/>
          </a:xfrm>
          <a:prstGeom prst="rect">
            <a:avLst/>
          </a:prstGeom>
          <a:noFill/>
        </p:spPr>
        <p:txBody>
          <a:bodyPr wrap="none" rtlCol="0">
            <a:spAutoFit/>
          </a:bodyPr>
          <a:lstStyle/>
          <a:p>
            <a:pPr marL="285750" indent="-285750">
              <a:buBlip>
                <a:blip r:embed="rId4"/>
              </a:buBlip>
            </a:pPr>
            <a:r>
              <a:rPr lang="ru-RU" b="1" dirty="0"/>
              <a:t>12</a:t>
            </a:r>
          </a:p>
        </p:txBody>
      </p:sp>
      <p:cxnSp>
        <p:nvCxnSpPr>
          <p:cNvPr id="23" name="Прямая соединительная линия 22">
            <a:extLst>
              <a:ext uri="{FF2B5EF4-FFF2-40B4-BE49-F238E27FC236}">
                <a16:creationId xmlns:a16="http://schemas.microsoft.com/office/drawing/2014/main" xmlns="" id="{7D71CD2A-30E0-9255-81EC-126AB4F662D6}"/>
              </a:ext>
            </a:extLst>
          </p:cNvPr>
          <p:cNvCxnSpPr>
            <a:cxnSpLocks/>
          </p:cNvCxnSpPr>
          <p:nvPr/>
        </p:nvCxnSpPr>
        <p:spPr>
          <a:xfrm>
            <a:off x="3059832" y="1973207"/>
            <a:ext cx="0" cy="159649"/>
          </a:xfrm>
          <a:prstGeom prst="line">
            <a:avLst/>
          </a:prstGeom>
          <a:ln>
            <a:solidFill>
              <a:schemeClr val="bg1"/>
            </a:solidFill>
          </a:ln>
          <a:effectLst/>
        </p:spPr>
        <p:style>
          <a:lnRef idx="3">
            <a:schemeClr val="accent1"/>
          </a:lnRef>
          <a:fillRef idx="0">
            <a:schemeClr val="accent1"/>
          </a:fillRef>
          <a:effectRef idx="2">
            <a:schemeClr val="accent1"/>
          </a:effectRef>
          <a:fontRef idx="minor">
            <a:schemeClr val="tx1"/>
          </a:fontRef>
        </p:style>
      </p:cxnSp>
      <p:cxnSp>
        <p:nvCxnSpPr>
          <p:cNvPr id="26" name="Прямая соединительная линия 25">
            <a:extLst>
              <a:ext uri="{FF2B5EF4-FFF2-40B4-BE49-F238E27FC236}">
                <a16:creationId xmlns:a16="http://schemas.microsoft.com/office/drawing/2014/main" xmlns="" id="{A5684F67-5A73-333F-6123-CFE18D28880B}"/>
              </a:ext>
            </a:extLst>
          </p:cNvPr>
          <p:cNvCxnSpPr>
            <a:cxnSpLocks/>
          </p:cNvCxnSpPr>
          <p:nvPr/>
        </p:nvCxnSpPr>
        <p:spPr>
          <a:xfrm>
            <a:off x="3786082" y="3639022"/>
            <a:ext cx="0" cy="329194"/>
          </a:xfrm>
          <a:prstGeom prst="line">
            <a:avLst/>
          </a:prstGeom>
          <a:ln>
            <a:solidFill>
              <a:schemeClr val="bg1"/>
            </a:solidFill>
          </a:ln>
          <a:effectLst/>
        </p:spPr>
        <p:style>
          <a:lnRef idx="3">
            <a:schemeClr val="accent1"/>
          </a:lnRef>
          <a:fillRef idx="0">
            <a:schemeClr val="accent1"/>
          </a:fillRef>
          <a:effectRef idx="2">
            <a:schemeClr val="accent1"/>
          </a:effectRef>
          <a:fontRef idx="minor">
            <a:schemeClr val="tx1"/>
          </a:fontRef>
        </p:style>
      </p:cxnSp>
      <p:sp>
        <p:nvSpPr>
          <p:cNvPr id="3" name="TextBox 2">
            <a:extLst>
              <a:ext uri="{FF2B5EF4-FFF2-40B4-BE49-F238E27FC236}">
                <a16:creationId xmlns:a16="http://schemas.microsoft.com/office/drawing/2014/main" xmlns="" id="{2D230DB9-C2FD-00EB-33E5-6088086EAA71}"/>
              </a:ext>
            </a:extLst>
          </p:cNvPr>
          <p:cNvSpPr txBox="1"/>
          <p:nvPr/>
        </p:nvSpPr>
        <p:spPr>
          <a:xfrm>
            <a:off x="464152" y="2795370"/>
            <a:ext cx="8197567" cy="1015663"/>
          </a:xfrm>
          <a:prstGeom prst="rect">
            <a:avLst/>
          </a:prstGeom>
          <a:noFill/>
        </p:spPr>
        <p:txBody>
          <a:bodyPr wrap="square" rtlCol="0">
            <a:spAutoFit/>
          </a:bodyPr>
          <a:lstStyle/>
          <a:p>
            <a:pPr algn="ctr"/>
            <a:r>
              <a:rPr lang="ru-RU" sz="2000" dirty="0">
                <a:ln w="0"/>
                <a:effectLst>
                  <a:outerShdw blurRad="38100" dist="19050" dir="2700000" algn="tl" rotWithShape="0">
                    <a:schemeClr val="dk1">
                      <a:alpha val="40000"/>
                    </a:schemeClr>
                  </a:outerShdw>
                </a:effectLst>
              </a:rPr>
              <a:t>Несоответствие горизонтальных расстояний между торцами направляющих кабины и противовеса установленным руководством по эксплуатации лифта</a:t>
            </a:r>
          </a:p>
        </p:txBody>
      </p:sp>
      <p:cxnSp>
        <p:nvCxnSpPr>
          <p:cNvPr id="10" name="Прямая соединительная линия 9">
            <a:extLst>
              <a:ext uri="{FF2B5EF4-FFF2-40B4-BE49-F238E27FC236}">
                <a16:creationId xmlns:a16="http://schemas.microsoft.com/office/drawing/2014/main" xmlns="" id="{55446E6F-4332-CB2D-61FC-C44D45F08C3E}"/>
              </a:ext>
            </a:extLst>
          </p:cNvPr>
          <p:cNvCxnSpPr>
            <a:cxnSpLocks/>
          </p:cNvCxnSpPr>
          <p:nvPr/>
        </p:nvCxnSpPr>
        <p:spPr>
          <a:xfrm flipV="1">
            <a:off x="1907704" y="4070768"/>
            <a:ext cx="2924502" cy="12419"/>
          </a:xfrm>
          <a:prstGeom prst="line">
            <a:avLst/>
          </a:prstGeom>
          <a:ln/>
        </p:spPr>
        <p:style>
          <a:lnRef idx="3">
            <a:schemeClr val="accent6"/>
          </a:lnRef>
          <a:fillRef idx="0">
            <a:schemeClr val="accent6"/>
          </a:fillRef>
          <a:effectRef idx="2">
            <a:schemeClr val="accent6"/>
          </a:effectRef>
          <a:fontRef idx="minor">
            <a:schemeClr val="tx1"/>
          </a:fontRef>
        </p:style>
      </p:cxnSp>
      <p:sp>
        <p:nvSpPr>
          <p:cNvPr id="5" name="TextBox 4">
            <a:extLst>
              <a:ext uri="{FF2B5EF4-FFF2-40B4-BE49-F238E27FC236}">
                <a16:creationId xmlns:a16="http://schemas.microsoft.com/office/drawing/2014/main" xmlns="" id="{E350440C-D065-B531-3C10-A9DD62551625}"/>
              </a:ext>
            </a:extLst>
          </p:cNvPr>
          <p:cNvSpPr txBox="1"/>
          <p:nvPr/>
        </p:nvSpPr>
        <p:spPr>
          <a:xfrm>
            <a:off x="146554" y="4227951"/>
            <a:ext cx="8886191" cy="1631216"/>
          </a:xfrm>
          <a:prstGeom prst="rect">
            <a:avLst/>
          </a:prstGeom>
          <a:noFill/>
        </p:spPr>
        <p:txBody>
          <a:bodyPr wrap="square" rtlCol="0">
            <a:spAutoFit/>
          </a:bodyPr>
          <a:lstStyle/>
          <a:p>
            <a:pPr algn="ctr"/>
            <a:r>
              <a:rPr lang="ru-RU" sz="2000" dirty="0">
                <a:ln w="0"/>
                <a:effectLst>
                  <a:outerShdw blurRad="38100" dist="19050" dir="2700000" algn="tl" rotWithShape="0">
                    <a:schemeClr val="dk1">
                      <a:alpha val="40000"/>
                    </a:schemeClr>
                  </a:outerShdw>
                </a:effectLst>
              </a:rPr>
              <a:t>Наличие зазора между рабочими поверхностями направляющих и верхними (нижними) вкладышами башмаков противовеса в результате непроведения технического обслуживания (в том числе ТО-1 в январе 2024 года) и ремонта лифта в соответствии с требованиями руководства (инструкции) по эксплуатации  лифта </a:t>
            </a:r>
          </a:p>
        </p:txBody>
      </p:sp>
      <p:cxnSp>
        <p:nvCxnSpPr>
          <p:cNvPr id="11" name="Прямая соединительная линия 10">
            <a:extLst>
              <a:ext uri="{FF2B5EF4-FFF2-40B4-BE49-F238E27FC236}">
                <a16:creationId xmlns:a16="http://schemas.microsoft.com/office/drawing/2014/main" xmlns="" id="{45D1A198-D65B-C856-FD5C-29BC0831662C}"/>
              </a:ext>
            </a:extLst>
          </p:cNvPr>
          <p:cNvCxnSpPr>
            <a:cxnSpLocks/>
          </p:cNvCxnSpPr>
          <p:nvPr/>
        </p:nvCxnSpPr>
        <p:spPr>
          <a:xfrm flipV="1">
            <a:off x="4832206" y="2665546"/>
            <a:ext cx="2924502" cy="12419"/>
          </a:xfrm>
          <a:prstGeom prst="line">
            <a:avLst/>
          </a:prstGeom>
          <a:ln/>
        </p:spPr>
        <p:style>
          <a:lnRef idx="3">
            <a:schemeClr val="accent6"/>
          </a:lnRef>
          <a:fillRef idx="0">
            <a:schemeClr val="accent6"/>
          </a:fillRef>
          <a:effectRef idx="2">
            <a:schemeClr val="accent6"/>
          </a:effectRef>
          <a:fontRef idx="minor">
            <a:schemeClr val="tx1"/>
          </a:fontRef>
        </p:style>
      </p:cxnSp>
      <p:sp>
        <p:nvSpPr>
          <p:cNvPr id="12" name="TextBox 11">
            <a:extLst>
              <a:ext uri="{FF2B5EF4-FFF2-40B4-BE49-F238E27FC236}">
                <a16:creationId xmlns:a16="http://schemas.microsoft.com/office/drawing/2014/main" xmlns="" id="{F6E9B8FC-8BC1-96FC-55EA-885DA71A2056}"/>
              </a:ext>
            </a:extLst>
          </p:cNvPr>
          <p:cNvSpPr txBox="1"/>
          <p:nvPr/>
        </p:nvSpPr>
        <p:spPr>
          <a:xfrm>
            <a:off x="146554" y="1806005"/>
            <a:ext cx="8666587" cy="707886"/>
          </a:xfrm>
          <a:prstGeom prst="rect">
            <a:avLst/>
          </a:prstGeom>
          <a:noFill/>
        </p:spPr>
        <p:txBody>
          <a:bodyPr wrap="square" rtlCol="0">
            <a:spAutoFit/>
          </a:bodyPr>
          <a:lstStyle/>
          <a:p>
            <a:pPr algn="ctr"/>
            <a:r>
              <a:rPr lang="ru-RU" sz="2000" dirty="0">
                <a:ln w="0"/>
                <a:effectLst>
                  <a:outerShdw blurRad="38100" dist="19050" dir="2700000" algn="tl" rotWithShape="0">
                    <a:schemeClr val="dk1">
                      <a:alpha val="40000"/>
                    </a:schemeClr>
                  </a:outerShdw>
                </a:effectLst>
              </a:rPr>
              <a:t>Наличие зазубрин на рабочей поверхности направляющих кабины по всей высоте шахты</a:t>
            </a:r>
          </a:p>
        </p:txBody>
      </p:sp>
      <p:sp>
        <p:nvSpPr>
          <p:cNvPr id="7" name="TextBox 6">
            <a:extLst>
              <a:ext uri="{FF2B5EF4-FFF2-40B4-BE49-F238E27FC236}">
                <a16:creationId xmlns:a16="http://schemas.microsoft.com/office/drawing/2014/main" xmlns="" id="{913C7FC2-7275-DF7F-31FC-66C481EA7BA7}"/>
              </a:ext>
            </a:extLst>
          </p:cNvPr>
          <p:cNvSpPr txBox="1"/>
          <p:nvPr/>
        </p:nvSpPr>
        <p:spPr>
          <a:xfrm>
            <a:off x="5345871" y="6351161"/>
            <a:ext cx="3633495" cy="369332"/>
          </a:xfrm>
          <a:prstGeom prst="rect">
            <a:avLst/>
          </a:prstGeom>
          <a:noFill/>
        </p:spPr>
        <p:txBody>
          <a:bodyPr wrap="none" rtlCol="0">
            <a:spAutoFit/>
          </a:bodyPr>
          <a:lstStyle/>
          <a:p>
            <a:r>
              <a:rPr lang="ru-RU" b="1" dirty="0">
                <a:solidFill>
                  <a:schemeClr val="tx2"/>
                </a:solidFill>
              </a:rPr>
              <a:t>Уральское управление, 20.11.2024</a:t>
            </a:r>
          </a:p>
        </p:txBody>
      </p:sp>
    </p:spTree>
    <p:extLst>
      <p:ext uri="{BB962C8B-B14F-4D97-AF65-F5344CB8AC3E}">
        <p14:creationId xmlns:p14="http://schemas.microsoft.com/office/powerpoint/2010/main" val="3573306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B1980907-1876-2738-252F-DD867D78CD17}"/>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7098A938-B5C0-80EF-89C4-E02906DF7CC6}"/>
              </a:ext>
            </a:extLst>
          </p:cNvPr>
          <p:cNvSpPr txBox="1"/>
          <p:nvPr/>
        </p:nvSpPr>
        <p:spPr>
          <a:xfrm>
            <a:off x="49256" y="5582853"/>
            <a:ext cx="8886191" cy="707886"/>
          </a:xfrm>
          <a:prstGeom prst="rect">
            <a:avLst/>
          </a:prstGeom>
          <a:noFill/>
        </p:spPr>
        <p:txBody>
          <a:bodyPr wrap="square" rtlCol="0">
            <a:spAutoFit/>
          </a:bodyPr>
          <a:lstStyle/>
          <a:p>
            <a:pPr algn="ctr"/>
            <a:r>
              <a:rPr lang="ru-RU" sz="2000" dirty="0">
                <a:ln w="0"/>
                <a:effectLst>
                  <a:outerShdw blurRad="38100" dist="19050" dir="2700000" algn="tl" rotWithShape="0">
                    <a:schemeClr val="dk1">
                      <a:alpha val="40000"/>
                    </a:schemeClr>
                  </a:outerShdw>
                </a:effectLst>
              </a:rPr>
              <a:t>Отсутствие квалифицированного персонала - лица, ответственного за организацию эксплуатации лифтов</a:t>
            </a:r>
          </a:p>
        </p:txBody>
      </p:sp>
      <p:pic>
        <p:nvPicPr>
          <p:cNvPr id="14" name="Picture 2" descr="&amp;Fcy;&amp;iecy;&amp;dcy;&amp;iecy;&amp;rcy;&amp;acy;&amp;lcy;&amp;softcy;&amp;ncy;&amp;acy;&amp;yacy; &amp;scy;&amp;lcy;&amp;ucy;&amp;zhcy;&amp;bcy;&amp;acy; &amp;pcy;&amp;ocy; &amp;ecy;&amp;kcy;&amp;ocy;&amp;lcy;&amp;ocy;&amp;gcy;&amp;icy;&amp;chcy;&amp;iecy;&amp;scy;&amp;kcy;&amp;ocy;&amp;mcy;&amp;ucy;, &amp;tcy;&amp;iecy;&amp;khcy;&amp;ncy;&amp;ocy;&amp;lcy;&amp;ocy;&amp;gcy;&amp;icy;&amp;chcy;&amp;iecy;&amp;scy;&amp;kcy;&amp;ocy;&amp;mcy;&amp;ucy; &amp;icy; &amp;acy;&amp;tcy;&amp;ocy;&amp;mcy;&amp;ncy;&amp;ocy;&amp;mcy;&amp;ucy; &amp;ncy;&amp;acy;&amp;dcy;&amp;zcy;&amp;ocy;&amp;rcy;&amp;ucy; &amp;Rcy;&amp;Ocy;&amp;Scy;&amp;Tcy;&amp;IEcy;&amp;KHcy;&amp;Ncy;&amp;Acy;&amp;Dcy;&amp;Zcy;&amp;Ocy;&amp;Rcy;">
            <a:extLst>
              <a:ext uri="{FF2B5EF4-FFF2-40B4-BE49-F238E27FC236}">
                <a16:creationId xmlns:a16="http://schemas.microsoft.com/office/drawing/2014/main" xmlns="" id="{16B43FBE-10A7-52BB-18B1-64FB467DFC7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2220" y="143931"/>
            <a:ext cx="1223102" cy="143363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xmlns="" id="{0A672B59-BAE1-03FC-A708-5902CD84E9FD}"/>
              </a:ext>
            </a:extLst>
          </p:cNvPr>
          <p:cNvSpPr txBox="1"/>
          <p:nvPr/>
        </p:nvSpPr>
        <p:spPr>
          <a:xfrm>
            <a:off x="2892131" y="281865"/>
            <a:ext cx="6088709" cy="400110"/>
          </a:xfrm>
          <a:prstGeom prst="rect">
            <a:avLst/>
          </a:prstGeom>
          <a:noFill/>
        </p:spPr>
        <p:txBody>
          <a:bodyPr wrap="square" rtlCol="0">
            <a:spAutoFit/>
          </a:bodyPr>
          <a:lstStyle/>
          <a:p>
            <a:pPr algn="ctr"/>
            <a:r>
              <a:rPr lang="ru-RU" sz="2000" b="1" dirty="0">
                <a:solidFill>
                  <a:schemeClr val="tx2"/>
                </a:solidFill>
              </a:rPr>
              <a:t>Уральское управление Ростехнадзора</a:t>
            </a:r>
          </a:p>
        </p:txBody>
      </p:sp>
      <p:sp>
        <p:nvSpPr>
          <p:cNvPr id="4" name="TextBox 3">
            <a:extLst>
              <a:ext uri="{FF2B5EF4-FFF2-40B4-BE49-F238E27FC236}">
                <a16:creationId xmlns:a16="http://schemas.microsoft.com/office/drawing/2014/main" xmlns="" id="{3E1AFD01-C4D7-090A-244A-6AF1754FFAC9}"/>
              </a:ext>
            </a:extLst>
          </p:cNvPr>
          <p:cNvSpPr txBox="1"/>
          <p:nvPr/>
        </p:nvSpPr>
        <p:spPr>
          <a:xfrm>
            <a:off x="2555777" y="968878"/>
            <a:ext cx="6476966" cy="461665"/>
          </a:xfrm>
          <a:prstGeom prst="rect">
            <a:avLst/>
          </a:prstGeom>
          <a:noFill/>
        </p:spPr>
        <p:txBody>
          <a:bodyPr wrap="square" rtlCol="0">
            <a:spAutoFit/>
          </a:bodyPr>
          <a:lstStyle/>
          <a:p>
            <a:pPr algn="ctr"/>
            <a:r>
              <a:rPr lang="ru-RU" sz="2400" dirty="0">
                <a:ln w="0"/>
                <a:effectLst>
                  <a:outerShdw blurRad="38100" dist="19050" dir="2700000" algn="tl" rotWithShape="0">
                    <a:schemeClr val="dk1">
                      <a:alpha val="40000"/>
                    </a:schemeClr>
                  </a:outerShdw>
                </a:effectLst>
              </a:rPr>
              <a:t>ТСН «Косарева 15» организационные причины</a:t>
            </a:r>
          </a:p>
        </p:txBody>
      </p:sp>
      <p:cxnSp>
        <p:nvCxnSpPr>
          <p:cNvPr id="6" name="Прямая соединительная линия 5">
            <a:extLst>
              <a:ext uri="{FF2B5EF4-FFF2-40B4-BE49-F238E27FC236}">
                <a16:creationId xmlns:a16="http://schemas.microsoft.com/office/drawing/2014/main" xmlns="" id="{FB0A04E8-213E-779D-BC89-E09234A49CAC}"/>
              </a:ext>
            </a:extLst>
          </p:cNvPr>
          <p:cNvCxnSpPr/>
          <p:nvPr/>
        </p:nvCxnSpPr>
        <p:spPr>
          <a:xfrm>
            <a:off x="3059832" y="834971"/>
            <a:ext cx="5753309" cy="0"/>
          </a:xfrm>
          <a:prstGeom prst="line">
            <a:avLst/>
          </a:prstGeom>
          <a:ln w="15875">
            <a:solidFill>
              <a:schemeClr val="tx2"/>
            </a:solidFill>
            <a:prstDash val="dash"/>
          </a:ln>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a:extLst>
              <a:ext uri="{FF2B5EF4-FFF2-40B4-BE49-F238E27FC236}">
                <a16:creationId xmlns:a16="http://schemas.microsoft.com/office/drawing/2014/main" xmlns="" id="{A325D0B0-D110-1AA3-9A6D-565DCD89D7CB}"/>
              </a:ext>
            </a:extLst>
          </p:cNvPr>
          <p:cNvCxnSpPr/>
          <p:nvPr/>
        </p:nvCxnSpPr>
        <p:spPr>
          <a:xfrm>
            <a:off x="433636" y="6276086"/>
            <a:ext cx="8417604" cy="7020"/>
          </a:xfrm>
          <a:prstGeom prst="line">
            <a:avLst/>
          </a:prstGeom>
          <a:ln w="15875">
            <a:solidFill>
              <a:schemeClr val="tx2"/>
            </a:solidFill>
            <a:prstDash val="dash"/>
          </a:ln>
        </p:spPr>
        <p:style>
          <a:lnRef idx="2">
            <a:schemeClr val="accent1"/>
          </a:lnRef>
          <a:fillRef idx="0">
            <a:schemeClr val="accent1"/>
          </a:fillRef>
          <a:effectRef idx="1">
            <a:schemeClr val="accent1"/>
          </a:effectRef>
          <a:fontRef idx="minor">
            <a:schemeClr val="tx1"/>
          </a:fontRef>
        </p:style>
      </p:cxnSp>
      <p:sp>
        <p:nvSpPr>
          <p:cNvPr id="22" name="TextBox 21">
            <a:extLst>
              <a:ext uri="{FF2B5EF4-FFF2-40B4-BE49-F238E27FC236}">
                <a16:creationId xmlns:a16="http://schemas.microsoft.com/office/drawing/2014/main" xmlns="" id="{FE7F3A22-3D88-536D-A108-DC44702B61E7}"/>
              </a:ext>
            </a:extLst>
          </p:cNvPr>
          <p:cNvSpPr txBox="1"/>
          <p:nvPr/>
        </p:nvSpPr>
        <p:spPr>
          <a:xfrm>
            <a:off x="395536" y="6283106"/>
            <a:ext cx="707245" cy="369332"/>
          </a:xfrm>
          <a:prstGeom prst="rect">
            <a:avLst/>
          </a:prstGeom>
          <a:noFill/>
        </p:spPr>
        <p:txBody>
          <a:bodyPr wrap="none" rtlCol="0">
            <a:spAutoFit/>
          </a:bodyPr>
          <a:lstStyle/>
          <a:p>
            <a:pPr marL="285750" indent="-285750">
              <a:buBlip>
                <a:blip r:embed="rId4"/>
              </a:buBlip>
            </a:pPr>
            <a:r>
              <a:rPr lang="ru-RU" b="1" dirty="0"/>
              <a:t>13</a:t>
            </a:r>
          </a:p>
        </p:txBody>
      </p:sp>
      <p:cxnSp>
        <p:nvCxnSpPr>
          <p:cNvPr id="23" name="Прямая соединительная линия 22">
            <a:extLst>
              <a:ext uri="{FF2B5EF4-FFF2-40B4-BE49-F238E27FC236}">
                <a16:creationId xmlns:a16="http://schemas.microsoft.com/office/drawing/2014/main" xmlns="" id="{F745E559-E74D-7CF6-513C-4AC24BBE9283}"/>
              </a:ext>
            </a:extLst>
          </p:cNvPr>
          <p:cNvCxnSpPr>
            <a:cxnSpLocks/>
          </p:cNvCxnSpPr>
          <p:nvPr/>
        </p:nvCxnSpPr>
        <p:spPr>
          <a:xfrm>
            <a:off x="3059832" y="1973207"/>
            <a:ext cx="0" cy="159649"/>
          </a:xfrm>
          <a:prstGeom prst="line">
            <a:avLst/>
          </a:prstGeom>
          <a:ln>
            <a:solidFill>
              <a:schemeClr val="bg1"/>
            </a:solidFill>
          </a:ln>
          <a:effectLst/>
        </p:spPr>
        <p:style>
          <a:lnRef idx="3">
            <a:schemeClr val="accent1"/>
          </a:lnRef>
          <a:fillRef idx="0">
            <a:schemeClr val="accent1"/>
          </a:fillRef>
          <a:effectRef idx="2">
            <a:schemeClr val="accent1"/>
          </a:effectRef>
          <a:fontRef idx="minor">
            <a:schemeClr val="tx1"/>
          </a:fontRef>
        </p:style>
      </p:cxnSp>
      <p:cxnSp>
        <p:nvCxnSpPr>
          <p:cNvPr id="26" name="Прямая соединительная линия 25">
            <a:extLst>
              <a:ext uri="{FF2B5EF4-FFF2-40B4-BE49-F238E27FC236}">
                <a16:creationId xmlns:a16="http://schemas.microsoft.com/office/drawing/2014/main" xmlns="" id="{90A4F86D-E5AE-5FE6-1C53-83C2B87C4A9D}"/>
              </a:ext>
            </a:extLst>
          </p:cNvPr>
          <p:cNvCxnSpPr>
            <a:cxnSpLocks/>
          </p:cNvCxnSpPr>
          <p:nvPr/>
        </p:nvCxnSpPr>
        <p:spPr>
          <a:xfrm>
            <a:off x="3786082" y="3639022"/>
            <a:ext cx="0" cy="329194"/>
          </a:xfrm>
          <a:prstGeom prst="line">
            <a:avLst/>
          </a:prstGeom>
          <a:ln>
            <a:solidFill>
              <a:schemeClr val="bg1"/>
            </a:solidFill>
          </a:ln>
          <a:effectLst/>
        </p:spPr>
        <p:style>
          <a:lnRef idx="3">
            <a:schemeClr val="accent1"/>
          </a:lnRef>
          <a:fillRef idx="0">
            <a:schemeClr val="accent1"/>
          </a:fillRef>
          <a:effectRef idx="2">
            <a:schemeClr val="accent1"/>
          </a:effectRef>
          <a:fontRef idx="minor">
            <a:schemeClr val="tx1"/>
          </a:fontRef>
        </p:style>
      </p:cxnSp>
      <p:sp>
        <p:nvSpPr>
          <p:cNvPr id="3" name="TextBox 2">
            <a:extLst>
              <a:ext uri="{FF2B5EF4-FFF2-40B4-BE49-F238E27FC236}">
                <a16:creationId xmlns:a16="http://schemas.microsoft.com/office/drawing/2014/main" xmlns="" id="{70B0F398-8F34-C8F5-DF9B-5AA9472C5D98}"/>
              </a:ext>
            </a:extLst>
          </p:cNvPr>
          <p:cNvSpPr txBox="1"/>
          <p:nvPr/>
        </p:nvSpPr>
        <p:spPr>
          <a:xfrm>
            <a:off x="375449" y="3114805"/>
            <a:ext cx="8197567" cy="1323439"/>
          </a:xfrm>
          <a:prstGeom prst="rect">
            <a:avLst/>
          </a:prstGeom>
          <a:noFill/>
        </p:spPr>
        <p:txBody>
          <a:bodyPr wrap="square" rtlCol="0">
            <a:spAutoFit/>
          </a:bodyPr>
          <a:lstStyle/>
          <a:p>
            <a:pPr algn="ctr"/>
            <a:r>
              <a:rPr lang="ru-RU" sz="2000" dirty="0">
                <a:ln w="0"/>
                <a:effectLst>
                  <a:outerShdw blurRad="38100" dist="19050" dir="2700000" algn="tl" rotWithShape="0">
                    <a:schemeClr val="dk1">
                      <a:alpha val="40000"/>
                    </a:schemeClr>
                  </a:outerShdw>
                </a:effectLst>
              </a:rPr>
              <a:t>Численность находящегося в штате ООО «МСП» квалифицированного персонала, производящего техническое обслуживание лифтов, определена без учета руководства (инструкции) по эксплуатации лифта, технического состояния лифтов и их количества</a:t>
            </a:r>
          </a:p>
        </p:txBody>
      </p:sp>
      <p:cxnSp>
        <p:nvCxnSpPr>
          <p:cNvPr id="10" name="Прямая соединительная линия 9">
            <a:extLst>
              <a:ext uri="{FF2B5EF4-FFF2-40B4-BE49-F238E27FC236}">
                <a16:creationId xmlns:a16="http://schemas.microsoft.com/office/drawing/2014/main" xmlns="" id="{019C0EBF-22F2-781F-C81A-41B6F3E73C50}"/>
              </a:ext>
            </a:extLst>
          </p:cNvPr>
          <p:cNvCxnSpPr>
            <a:cxnSpLocks/>
          </p:cNvCxnSpPr>
          <p:nvPr/>
        </p:nvCxnSpPr>
        <p:spPr>
          <a:xfrm flipV="1">
            <a:off x="1567850" y="4488956"/>
            <a:ext cx="2924502" cy="12419"/>
          </a:xfrm>
          <a:prstGeom prst="line">
            <a:avLst/>
          </a:prstGeom>
          <a:ln/>
        </p:spPr>
        <p:style>
          <a:lnRef idx="3">
            <a:schemeClr val="accent6"/>
          </a:lnRef>
          <a:fillRef idx="0">
            <a:schemeClr val="accent6"/>
          </a:fillRef>
          <a:effectRef idx="2">
            <a:schemeClr val="accent6"/>
          </a:effectRef>
          <a:fontRef idx="minor">
            <a:schemeClr val="tx1"/>
          </a:fontRef>
        </p:style>
      </p:cxnSp>
      <p:sp>
        <p:nvSpPr>
          <p:cNvPr id="5" name="TextBox 4">
            <a:extLst>
              <a:ext uri="{FF2B5EF4-FFF2-40B4-BE49-F238E27FC236}">
                <a16:creationId xmlns:a16="http://schemas.microsoft.com/office/drawing/2014/main" xmlns="" id="{E46977D5-B19A-1578-26B5-E68FE95113A8}"/>
              </a:ext>
            </a:extLst>
          </p:cNvPr>
          <p:cNvSpPr txBox="1"/>
          <p:nvPr/>
        </p:nvSpPr>
        <p:spPr>
          <a:xfrm>
            <a:off x="146552" y="4545067"/>
            <a:ext cx="8886191" cy="1015663"/>
          </a:xfrm>
          <a:prstGeom prst="rect">
            <a:avLst/>
          </a:prstGeom>
          <a:noFill/>
        </p:spPr>
        <p:txBody>
          <a:bodyPr wrap="square" rtlCol="0">
            <a:spAutoFit/>
          </a:bodyPr>
          <a:lstStyle/>
          <a:p>
            <a:pPr algn="ctr"/>
            <a:r>
              <a:rPr lang="ru-RU" sz="2000" dirty="0">
                <a:ln w="0"/>
                <a:effectLst>
                  <a:outerShdw blurRad="38100" dist="19050" dir="2700000" algn="tl" rotWithShape="0">
                    <a:schemeClr val="dk1">
                      <a:alpha val="40000"/>
                    </a:schemeClr>
                  </a:outerShdw>
                </a:effectLst>
              </a:rPr>
              <a:t>Отсутствие у владельца лифта ТСН «Косарева 15» и в организации, производящей техническое обслуживание лифта ООО «МСП», руководства (инструкции) по эксплуатации лифта </a:t>
            </a:r>
          </a:p>
        </p:txBody>
      </p:sp>
      <p:cxnSp>
        <p:nvCxnSpPr>
          <p:cNvPr id="11" name="Прямая соединительная линия 10">
            <a:extLst>
              <a:ext uri="{FF2B5EF4-FFF2-40B4-BE49-F238E27FC236}">
                <a16:creationId xmlns:a16="http://schemas.microsoft.com/office/drawing/2014/main" xmlns="" id="{CDADE400-BB77-0617-425E-204CFB4034A7}"/>
              </a:ext>
            </a:extLst>
          </p:cNvPr>
          <p:cNvCxnSpPr>
            <a:cxnSpLocks/>
          </p:cNvCxnSpPr>
          <p:nvPr/>
        </p:nvCxnSpPr>
        <p:spPr>
          <a:xfrm flipV="1">
            <a:off x="3995936" y="3045833"/>
            <a:ext cx="2924502" cy="12419"/>
          </a:xfrm>
          <a:prstGeom prst="line">
            <a:avLst/>
          </a:prstGeom>
          <a:ln/>
        </p:spPr>
        <p:style>
          <a:lnRef idx="3">
            <a:schemeClr val="accent6"/>
          </a:lnRef>
          <a:fillRef idx="0">
            <a:schemeClr val="accent6"/>
          </a:fillRef>
          <a:effectRef idx="2">
            <a:schemeClr val="accent6"/>
          </a:effectRef>
          <a:fontRef idx="minor">
            <a:schemeClr val="tx1"/>
          </a:fontRef>
        </p:style>
      </p:cxnSp>
      <p:sp>
        <p:nvSpPr>
          <p:cNvPr id="12" name="TextBox 11">
            <a:extLst>
              <a:ext uri="{FF2B5EF4-FFF2-40B4-BE49-F238E27FC236}">
                <a16:creationId xmlns:a16="http://schemas.microsoft.com/office/drawing/2014/main" xmlns="" id="{A7E40BC6-8152-6062-E08A-47BDF801BFCA}"/>
              </a:ext>
            </a:extLst>
          </p:cNvPr>
          <p:cNvSpPr txBox="1"/>
          <p:nvPr/>
        </p:nvSpPr>
        <p:spPr>
          <a:xfrm>
            <a:off x="184653" y="1678261"/>
            <a:ext cx="8666587" cy="1323439"/>
          </a:xfrm>
          <a:prstGeom prst="rect">
            <a:avLst/>
          </a:prstGeom>
          <a:noFill/>
        </p:spPr>
        <p:txBody>
          <a:bodyPr wrap="square" rtlCol="0">
            <a:spAutoFit/>
          </a:bodyPr>
          <a:lstStyle/>
          <a:p>
            <a:pPr algn="ctr"/>
            <a:r>
              <a:rPr lang="ru-RU" sz="2000" dirty="0">
                <a:ln w="0"/>
                <a:effectLst>
                  <a:outerShdw blurRad="38100" dist="19050" dir="2700000" algn="tl" rotWithShape="0">
                    <a:schemeClr val="dk1">
                      <a:alpha val="40000"/>
                    </a:schemeClr>
                  </a:outerShdw>
                </a:effectLst>
              </a:rPr>
              <a:t>Ненадлежащая организация проведения специализированной организацией ООО «МСП» ежесменных осмотров, технического обслуживания (в том числе   ТО-1 в январе 2024 года), ремонта лифта в соответствии с руководством (инструкцией) по эксплуатации лифта</a:t>
            </a:r>
          </a:p>
        </p:txBody>
      </p:sp>
      <p:cxnSp>
        <p:nvCxnSpPr>
          <p:cNvPr id="7" name="Прямая соединительная линия 6">
            <a:extLst>
              <a:ext uri="{FF2B5EF4-FFF2-40B4-BE49-F238E27FC236}">
                <a16:creationId xmlns:a16="http://schemas.microsoft.com/office/drawing/2014/main" xmlns="" id="{8516D7EF-4F2E-CECC-50B6-92F7E19B5C24}"/>
              </a:ext>
            </a:extLst>
          </p:cNvPr>
          <p:cNvCxnSpPr>
            <a:cxnSpLocks/>
          </p:cNvCxnSpPr>
          <p:nvPr/>
        </p:nvCxnSpPr>
        <p:spPr>
          <a:xfrm flipV="1">
            <a:off x="4019063" y="5592003"/>
            <a:ext cx="2924502" cy="12419"/>
          </a:xfrm>
          <a:prstGeom prst="line">
            <a:avLst/>
          </a:prstGeom>
          <a:ln/>
        </p:spPr>
        <p:style>
          <a:lnRef idx="3">
            <a:schemeClr val="accent6"/>
          </a:lnRef>
          <a:fillRef idx="0">
            <a:schemeClr val="accent6"/>
          </a:fillRef>
          <a:effectRef idx="2">
            <a:schemeClr val="accent6"/>
          </a:effectRef>
          <a:fontRef idx="minor">
            <a:schemeClr val="tx1"/>
          </a:fontRef>
        </p:style>
      </p:cxnSp>
      <p:sp>
        <p:nvSpPr>
          <p:cNvPr id="13" name="TextBox 12">
            <a:extLst>
              <a:ext uri="{FF2B5EF4-FFF2-40B4-BE49-F238E27FC236}">
                <a16:creationId xmlns:a16="http://schemas.microsoft.com/office/drawing/2014/main" xmlns="" id="{327689B0-3D78-20BA-8616-FA9CB2430CA5}"/>
              </a:ext>
            </a:extLst>
          </p:cNvPr>
          <p:cNvSpPr txBox="1"/>
          <p:nvPr/>
        </p:nvSpPr>
        <p:spPr>
          <a:xfrm>
            <a:off x="5345871" y="6351161"/>
            <a:ext cx="3633495" cy="369332"/>
          </a:xfrm>
          <a:prstGeom prst="rect">
            <a:avLst/>
          </a:prstGeom>
          <a:noFill/>
        </p:spPr>
        <p:txBody>
          <a:bodyPr wrap="none" rtlCol="0">
            <a:spAutoFit/>
          </a:bodyPr>
          <a:lstStyle/>
          <a:p>
            <a:r>
              <a:rPr lang="ru-RU" b="1" dirty="0">
                <a:solidFill>
                  <a:schemeClr val="tx2"/>
                </a:solidFill>
              </a:rPr>
              <a:t>Уральское управление, 20.11.2024</a:t>
            </a:r>
          </a:p>
        </p:txBody>
      </p:sp>
    </p:spTree>
    <p:extLst>
      <p:ext uri="{BB962C8B-B14F-4D97-AF65-F5344CB8AC3E}">
        <p14:creationId xmlns:p14="http://schemas.microsoft.com/office/powerpoint/2010/main" val="4220892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5875F767-4C5C-AFF2-BACD-177382F10858}"/>
            </a:ext>
          </a:extLst>
        </p:cNvPr>
        <p:cNvGrpSpPr/>
        <p:nvPr/>
      </p:nvGrpSpPr>
      <p:grpSpPr>
        <a:xfrm>
          <a:off x="0" y="0"/>
          <a:ext cx="0" cy="0"/>
          <a:chOff x="0" y="0"/>
          <a:chExt cx="0" cy="0"/>
        </a:xfrm>
      </p:grpSpPr>
      <p:pic>
        <p:nvPicPr>
          <p:cNvPr id="15" name="Рисунок 14">
            <a:extLst>
              <a:ext uri="{FF2B5EF4-FFF2-40B4-BE49-F238E27FC236}">
                <a16:creationId xmlns:a16="http://schemas.microsoft.com/office/drawing/2014/main" xmlns="" id="{2EB7544A-7A27-6D67-326D-BF4948B4665E}"/>
              </a:ext>
            </a:extLst>
          </p:cNvPr>
          <p:cNvPicPr>
            <a:picLocks noChangeAspect="1"/>
          </p:cNvPicPr>
          <p:nvPr/>
        </p:nvPicPr>
        <p:blipFill>
          <a:blip r:embed="rId3"/>
          <a:stretch>
            <a:fillRect/>
          </a:stretch>
        </p:blipFill>
        <p:spPr>
          <a:xfrm>
            <a:off x="166246" y="4686009"/>
            <a:ext cx="1635050" cy="1462576"/>
          </a:xfrm>
          <a:prstGeom prst="rect">
            <a:avLst/>
          </a:prstGeom>
        </p:spPr>
      </p:pic>
      <p:pic>
        <p:nvPicPr>
          <p:cNvPr id="14" name="Picture 2" descr="&amp;Fcy;&amp;iecy;&amp;dcy;&amp;iecy;&amp;rcy;&amp;acy;&amp;lcy;&amp;softcy;&amp;ncy;&amp;acy;&amp;yacy; &amp;scy;&amp;lcy;&amp;ucy;&amp;zhcy;&amp;bcy;&amp;acy; &amp;pcy;&amp;ocy; &amp;ecy;&amp;kcy;&amp;ocy;&amp;lcy;&amp;ocy;&amp;gcy;&amp;icy;&amp;chcy;&amp;iecy;&amp;scy;&amp;kcy;&amp;ocy;&amp;mcy;&amp;ucy;, &amp;tcy;&amp;iecy;&amp;khcy;&amp;ncy;&amp;ocy;&amp;lcy;&amp;ocy;&amp;gcy;&amp;icy;&amp;chcy;&amp;iecy;&amp;scy;&amp;kcy;&amp;ocy;&amp;mcy;&amp;ucy; &amp;icy; &amp;acy;&amp;tcy;&amp;ocy;&amp;mcy;&amp;ncy;&amp;ocy;&amp;mcy;&amp;ucy; &amp;ncy;&amp;acy;&amp;dcy;&amp;zcy;&amp;ocy;&amp;rcy;&amp;ucy; &amp;Rcy;&amp;Ocy;&amp;Scy;&amp;Tcy;&amp;IEcy;&amp;KHcy;&amp;Ncy;&amp;Acy;&amp;Dcy;&amp;Zcy;&amp;Ocy;&amp;Rcy;">
            <a:extLst>
              <a:ext uri="{FF2B5EF4-FFF2-40B4-BE49-F238E27FC236}">
                <a16:creationId xmlns:a16="http://schemas.microsoft.com/office/drawing/2014/main" xmlns="" id="{5816BD4B-B51A-CAD4-CB89-B2F584E8EA9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220" y="143931"/>
            <a:ext cx="1223102" cy="143363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xmlns="" id="{5E7F5BEB-0FA8-80CA-19F6-B140F0F9E385}"/>
              </a:ext>
            </a:extLst>
          </p:cNvPr>
          <p:cNvSpPr txBox="1"/>
          <p:nvPr/>
        </p:nvSpPr>
        <p:spPr>
          <a:xfrm>
            <a:off x="2892131" y="281865"/>
            <a:ext cx="6088709" cy="400110"/>
          </a:xfrm>
          <a:prstGeom prst="rect">
            <a:avLst/>
          </a:prstGeom>
          <a:noFill/>
        </p:spPr>
        <p:txBody>
          <a:bodyPr wrap="square" rtlCol="0">
            <a:spAutoFit/>
          </a:bodyPr>
          <a:lstStyle/>
          <a:p>
            <a:pPr algn="ctr"/>
            <a:r>
              <a:rPr lang="ru-RU" sz="2000" b="1" dirty="0">
                <a:solidFill>
                  <a:schemeClr val="tx2"/>
                </a:solidFill>
              </a:rPr>
              <a:t>Уральское управление Ростехнадзора</a:t>
            </a:r>
          </a:p>
        </p:txBody>
      </p:sp>
      <p:sp>
        <p:nvSpPr>
          <p:cNvPr id="4" name="TextBox 3">
            <a:extLst>
              <a:ext uri="{FF2B5EF4-FFF2-40B4-BE49-F238E27FC236}">
                <a16:creationId xmlns:a16="http://schemas.microsoft.com/office/drawing/2014/main" xmlns="" id="{A1CEA6AA-15A3-D311-4F16-5DA89FDF1699}"/>
              </a:ext>
            </a:extLst>
          </p:cNvPr>
          <p:cNvSpPr txBox="1"/>
          <p:nvPr/>
        </p:nvSpPr>
        <p:spPr>
          <a:xfrm>
            <a:off x="3011983" y="968878"/>
            <a:ext cx="6020759" cy="461665"/>
          </a:xfrm>
          <a:prstGeom prst="rect">
            <a:avLst/>
          </a:prstGeom>
          <a:noFill/>
        </p:spPr>
        <p:txBody>
          <a:bodyPr wrap="square" rtlCol="0">
            <a:spAutoFit/>
          </a:bodyPr>
          <a:lstStyle/>
          <a:p>
            <a:pPr algn="ctr"/>
            <a:r>
              <a:rPr lang="ru-RU" sz="2400" dirty="0">
                <a:ln w="0"/>
                <a:effectLst>
                  <a:outerShdw blurRad="38100" dist="19050" dir="2700000" algn="tl" rotWithShape="0">
                    <a:schemeClr val="dk1">
                      <a:alpha val="40000"/>
                    </a:schemeClr>
                  </a:outerShdw>
                </a:effectLst>
              </a:rPr>
              <a:t>ООО «Тепло-НТ» причины</a:t>
            </a:r>
          </a:p>
        </p:txBody>
      </p:sp>
      <p:cxnSp>
        <p:nvCxnSpPr>
          <p:cNvPr id="6" name="Прямая соединительная линия 5">
            <a:extLst>
              <a:ext uri="{FF2B5EF4-FFF2-40B4-BE49-F238E27FC236}">
                <a16:creationId xmlns:a16="http://schemas.microsoft.com/office/drawing/2014/main" xmlns="" id="{7A1265F4-62A1-1C59-C83A-A65987D4497D}"/>
              </a:ext>
            </a:extLst>
          </p:cNvPr>
          <p:cNvCxnSpPr/>
          <p:nvPr/>
        </p:nvCxnSpPr>
        <p:spPr>
          <a:xfrm>
            <a:off x="3059832" y="834971"/>
            <a:ext cx="5753309" cy="0"/>
          </a:xfrm>
          <a:prstGeom prst="line">
            <a:avLst/>
          </a:prstGeom>
          <a:ln w="15875">
            <a:solidFill>
              <a:schemeClr val="tx2"/>
            </a:solidFill>
            <a:prstDash val="dash"/>
          </a:ln>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a:extLst>
              <a:ext uri="{FF2B5EF4-FFF2-40B4-BE49-F238E27FC236}">
                <a16:creationId xmlns:a16="http://schemas.microsoft.com/office/drawing/2014/main" xmlns="" id="{6A3C5464-4701-A588-9DDF-7DDDA2155DD4}"/>
              </a:ext>
            </a:extLst>
          </p:cNvPr>
          <p:cNvCxnSpPr/>
          <p:nvPr/>
        </p:nvCxnSpPr>
        <p:spPr>
          <a:xfrm>
            <a:off x="433636" y="6276086"/>
            <a:ext cx="8417604" cy="7020"/>
          </a:xfrm>
          <a:prstGeom prst="line">
            <a:avLst/>
          </a:prstGeom>
          <a:ln w="15875">
            <a:solidFill>
              <a:schemeClr val="tx2"/>
            </a:solidFill>
            <a:prstDash val="dash"/>
          </a:ln>
        </p:spPr>
        <p:style>
          <a:lnRef idx="2">
            <a:schemeClr val="accent1"/>
          </a:lnRef>
          <a:fillRef idx="0">
            <a:schemeClr val="accent1"/>
          </a:fillRef>
          <a:effectRef idx="1">
            <a:schemeClr val="accent1"/>
          </a:effectRef>
          <a:fontRef idx="minor">
            <a:schemeClr val="tx1"/>
          </a:fontRef>
        </p:style>
      </p:cxnSp>
      <p:sp>
        <p:nvSpPr>
          <p:cNvPr id="22" name="TextBox 21">
            <a:extLst>
              <a:ext uri="{FF2B5EF4-FFF2-40B4-BE49-F238E27FC236}">
                <a16:creationId xmlns:a16="http://schemas.microsoft.com/office/drawing/2014/main" xmlns="" id="{2397BE02-B63A-7C26-DD8A-3CB468204D09}"/>
              </a:ext>
            </a:extLst>
          </p:cNvPr>
          <p:cNvSpPr txBox="1"/>
          <p:nvPr/>
        </p:nvSpPr>
        <p:spPr>
          <a:xfrm>
            <a:off x="395536" y="6283106"/>
            <a:ext cx="707245" cy="369332"/>
          </a:xfrm>
          <a:prstGeom prst="rect">
            <a:avLst/>
          </a:prstGeom>
          <a:noFill/>
        </p:spPr>
        <p:txBody>
          <a:bodyPr wrap="none" rtlCol="0">
            <a:spAutoFit/>
          </a:bodyPr>
          <a:lstStyle/>
          <a:p>
            <a:pPr marL="285750" indent="-285750">
              <a:buBlip>
                <a:blip r:embed="rId5"/>
              </a:buBlip>
            </a:pPr>
            <a:r>
              <a:rPr lang="ru-RU" b="1" dirty="0"/>
              <a:t>14</a:t>
            </a:r>
          </a:p>
        </p:txBody>
      </p:sp>
      <p:cxnSp>
        <p:nvCxnSpPr>
          <p:cNvPr id="23" name="Прямая соединительная линия 22">
            <a:extLst>
              <a:ext uri="{FF2B5EF4-FFF2-40B4-BE49-F238E27FC236}">
                <a16:creationId xmlns:a16="http://schemas.microsoft.com/office/drawing/2014/main" xmlns="" id="{91D33748-1453-F2C9-FF88-F488201012A3}"/>
              </a:ext>
            </a:extLst>
          </p:cNvPr>
          <p:cNvCxnSpPr>
            <a:cxnSpLocks/>
          </p:cNvCxnSpPr>
          <p:nvPr/>
        </p:nvCxnSpPr>
        <p:spPr>
          <a:xfrm>
            <a:off x="3059832" y="1973207"/>
            <a:ext cx="0" cy="159649"/>
          </a:xfrm>
          <a:prstGeom prst="line">
            <a:avLst/>
          </a:prstGeom>
          <a:ln>
            <a:solidFill>
              <a:schemeClr val="bg1"/>
            </a:solidFill>
          </a:ln>
          <a:effectLst/>
        </p:spPr>
        <p:style>
          <a:lnRef idx="3">
            <a:schemeClr val="accent1"/>
          </a:lnRef>
          <a:fillRef idx="0">
            <a:schemeClr val="accent1"/>
          </a:fillRef>
          <a:effectRef idx="2">
            <a:schemeClr val="accent1"/>
          </a:effectRef>
          <a:fontRef idx="minor">
            <a:schemeClr val="tx1"/>
          </a:fontRef>
        </p:style>
      </p:cxnSp>
      <p:cxnSp>
        <p:nvCxnSpPr>
          <p:cNvPr id="26" name="Прямая соединительная линия 25">
            <a:extLst>
              <a:ext uri="{FF2B5EF4-FFF2-40B4-BE49-F238E27FC236}">
                <a16:creationId xmlns:a16="http://schemas.microsoft.com/office/drawing/2014/main" xmlns="" id="{B02D858B-6A76-2DE1-5DE6-131C5244A7F2}"/>
              </a:ext>
            </a:extLst>
          </p:cNvPr>
          <p:cNvCxnSpPr>
            <a:cxnSpLocks/>
          </p:cNvCxnSpPr>
          <p:nvPr/>
        </p:nvCxnSpPr>
        <p:spPr>
          <a:xfrm>
            <a:off x="3786082" y="3639022"/>
            <a:ext cx="0" cy="329194"/>
          </a:xfrm>
          <a:prstGeom prst="line">
            <a:avLst/>
          </a:prstGeom>
          <a:ln>
            <a:solidFill>
              <a:schemeClr val="bg1"/>
            </a:solidFill>
          </a:ln>
          <a:effectLst/>
        </p:spPr>
        <p:style>
          <a:lnRef idx="3">
            <a:schemeClr val="accent1"/>
          </a:lnRef>
          <a:fillRef idx="0">
            <a:schemeClr val="accent1"/>
          </a:fillRef>
          <a:effectRef idx="2">
            <a:schemeClr val="accent1"/>
          </a:effectRef>
          <a:fontRef idx="minor">
            <a:schemeClr val="tx1"/>
          </a:fontRef>
        </p:style>
      </p:cxnSp>
      <p:sp>
        <p:nvSpPr>
          <p:cNvPr id="3" name="TextBox 2">
            <a:extLst>
              <a:ext uri="{FF2B5EF4-FFF2-40B4-BE49-F238E27FC236}">
                <a16:creationId xmlns:a16="http://schemas.microsoft.com/office/drawing/2014/main" xmlns="" id="{787F4E43-F721-F669-EE4F-737389CD29A4}"/>
              </a:ext>
            </a:extLst>
          </p:cNvPr>
          <p:cNvSpPr txBox="1"/>
          <p:nvPr/>
        </p:nvSpPr>
        <p:spPr>
          <a:xfrm>
            <a:off x="166247" y="2644777"/>
            <a:ext cx="8684991" cy="1015663"/>
          </a:xfrm>
          <a:prstGeom prst="rect">
            <a:avLst/>
          </a:prstGeom>
          <a:noFill/>
        </p:spPr>
        <p:txBody>
          <a:bodyPr wrap="square" rtlCol="0">
            <a:spAutoFit/>
          </a:bodyPr>
          <a:lstStyle/>
          <a:p>
            <a:pPr algn="ctr"/>
            <a:r>
              <a:rPr lang="ru-RU" sz="2000" dirty="0">
                <a:ln w="0"/>
                <a:effectLst>
                  <a:outerShdw blurRad="38100" dist="19050" dir="2700000" algn="tl" rotWithShape="0">
                    <a:schemeClr val="dk1">
                      <a:alpha val="40000"/>
                    </a:schemeClr>
                  </a:outerShdw>
                </a:effectLst>
              </a:rPr>
              <a:t>Ненадлежащая организация проведения специализированной организацией ООО «СП «</a:t>
            </a:r>
            <a:r>
              <a:rPr lang="ru-RU" sz="2000" dirty="0" err="1">
                <a:ln w="0"/>
                <a:effectLst>
                  <a:outerShdw blurRad="38100" dist="19050" dir="2700000" algn="tl" rotWithShape="0">
                    <a:schemeClr val="dk1">
                      <a:alpha val="40000"/>
                    </a:schemeClr>
                  </a:outerShdw>
                </a:effectLst>
              </a:rPr>
              <a:t>Тагиллифт</a:t>
            </a:r>
            <a:r>
              <a:rPr lang="ru-RU" sz="2000" dirty="0">
                <a:ln w="0"/>
                <a:effectLst>
                  <a:outerShdw blurRad="38100" dist="19050" dir="2700000" algn="tl" rotWithShape="0">
                    <a:schemeClr val="dk1">
                      <a:alpha val="40000"/>
                    </a:schemeClr>
                  </a:outerShdw>
                </a:effectLst>
              </a:rPr>
              <a:t>» ежесменных осмотров, технического обслуживания в соответствии с руководством (инструкцией) по эксплуатации лифта</a:t>
            </a:r>
          </a:p>
        </p:txBody>
      </p:sp>
      <p:cxnSp>
        <p:nvCxnSpPr>
          <p:cNvPr id="10" name="Прямая соединительная линия 9">
            <a:extLst>
              <a:ext uri="{FF2B5EF4-FFF2-40B4-BE49-F238E27FC236}">
                <a16:creationId xmlns:a16="http://schemas.microsoft.com/office/drawing/2014/main" xmlns="" id="{F4B577F9-BB74-9BC6-78C3-6B1A5D2C5B1E}"/>
              </a:ext>
            </a:extLst>
          </p:cNvPr>
          <p:cNvCxnSpPr>
            <a:cxnSpLocks/>
          </p:cNvCxnSpPr>
          <p:nvPr/>
        </p:nvCxnSpPr>
        <p:spPr>
          <a:xfrm flipV="1">
            <a:off x="2699792" y="3868489"/>
            <a:ext cx="2924502" cy="12419"/>
          </a:xfrm>
          <a:prstGeom prst="line">
            <a:avLst/>
          </a:prstGeom>
          <a:ln/>
        </p:spPr>
        <p:style>
          <a:lnRef idx="3">
            <a:schemeClr val="accent6"/>
          </a:lnRef>
          <a:fillRef idx="0">
            <a:schemeClr val="accent6"/>
          </a:fillRef>
          <a:effectRef idx="2">
            <a:schemeClr val="accent6"/>
          </a:effectRef>
          <a:fontRef idx="minor">
            <a:schemeClr val="tx1"/>
          </a:fontRef>
        </p:style>
      </p:cxnSp>
      <p:sp>
        <p:nvSpPr>
          <p:cNvPr id="5" name="TextBox 4">
            <a:extLst>
              <a:ext uri="{FF2B5EF4-FFF2-40B4-BE49-F238E27FC236}">
                <a16:creationId xmlns:a16="http://schemas.microsoft.com/office/drawing/2014/main" xmlns="" id="{2BB3D37F-8760-9085-87ED-536971996150}"/>
              </a:ext>
            </a:extLst>
          </p:cNvPr>
          <p:cNvSpPr txBox="1"/>
          <p:nvPr/>
        </p:nvSpPr>
        <p:spPr>
          <a:xfrm>
            <a:off x="433636" y="4019784"/>
            <a:ext cx="8379505" cy="707886"/>
          </a:xfrm>
          <a:prstGeom prst="rect">
            <a:avLst/>
          </a:prstGeom>
          <a:noFill/>
        </p:spPr>
        <p:txBody>
          <a:bodyPr wrap="square" rtlCol="0">
            <a:spAutoFit/>
          </a:bodyPr>
          <a:lstStyle/>
          <a:p>
            <a:pPr algn="ctr"/>
            <a:r>
              <a:rPr lang="ru-RU" sz="2000" dirty="0">
                <a:ln w="0"/>
                <a:effectLst>
                  <a:outerShdw blurRad="38100" dist="19050" dir="2700000" algn="tl" rotWithShape="0">
                    <a:schemeClr val="dk1">
                      <a:alpha val="40000"/>
                    </a:schemeClr>
                  </a:outerShdw>
                </a:effectLst>
              </a:rPr>
              <a:t>Отсутствие квалифицированного персонала – лица, ответственного за организацию эксплуатации лифтов в ООО «Тепло-НТ» </a:t>
            </a:r>
          </a:p>
        </p:txBody>
      </p:sp>
      <p:cxnSp>
        <p:nvCxnSpPr>
          <p:cNvPr id="11" name="Прямая соединительная линия 10">
            <a:extLst>
              <a:ext uri="{FF2B5EF4-FFF2-40B4-BE49-F238E27FC236}">
                <a16:creationId xmlns:a16="http://schemas.microsoft.com/office/drawing/2014/main" xmlns="" id="{80AECB94-BD69-E804-DBA6-E75352614E3A}"/>
              </a:ext>
            </a:extLst>
          </p:cNvPr>
          <p:cNvCxnSpPr>
            <a:cxnSpLocks/>
          </p:cNvCxnSpPr>
          <p:nvPr/>
        </p:nvCxnSpPr>
        <p:spPr>
          <a:xfrm flipV="1">
            <a:off x="1101823" y="2620419"/>
            <a:ext cx="2924502" cy="12419"/>
          </a:xfrm>
          <a:prstGeom prst="line">
            <a:avLst/>
          </a:prstGeom>
          <a:ln/>
        </p:spPr>
        <p:style>
          <a:lnRef idx="3">
            <a:schemeClr val="accent6"/>
          </a:lnRef>
          <a:fillRef idx="0">
            <a:schemeClr val="accent6"/>
          </a:fillRef>
          <a:effectRef idx="2">
            <a:schemeClr val="accent6"/>
          </a:effectRef>
          <a:fontRef idx="minor">
            <a:schemeClr val="tx1"/>
          </a:fontRef>
        </p:style>
      </p:cxnSp>
      <p:sp>
        <p:nvSpPr>
          <p:cNvPr id="12" name="TextBox 11">
            <a:extLst>
              <a:ext uri="{FF2B5EF4-FFF2-40B4-BE49-F238E27FC236}">
                <a16:creationId xmlns:a16="http://schemas.microsoft.com/office/drawing/2014/main" xmlns="" id="{43D9059D-11FB-EEF6-CE9E-A57935143533}"/>
              </a:ext>
            </a:extLst>
          </p:cNvPr>
          <p:cNvSpPr txBox="1"/>
          <p:nvPr/>
        </p:nvSpPr>
        <p:spPr>
          <a:xfrm>
            <a:off x="146554" y="1806005"/>
            <a:ext cx="8666587" cy="707886"/>
          </a:xfrm>
          <a:prstGeom prst="rect">
            <a:avLst/>
          </a:prstGeom>
          <a:noFill/>
        </p:spPr>
        <p:txBody>
          <a:bodyPr wrap="square" rtlCol="0">
            <a:spAutoFit/>
          </a:bodyPr>
          <a:lstStyle/>
          <a:p>
            <a:pPr algn="ctr"/>
            <a:r>
              <a:rPr lang="ru-RU" sz="2000" dirty="0">
                <a:ln w="0"/>
                <a:effectLst>
                  <a:outerShdw blurRad="38100" dist="19050" dir="2700000" algn="tl" rotWithShape="0">
                    <a:schemeClr val="dk1">
                      <a:alpha val="40000"/>
                    </a:schemeClr>
                  </a:outerShdw>
                </a:effectLst>
              </a:rPr>
              <a:t>Дефект реле контроля закрытия дверей шахты и кабины (KL11), приведший к выходу его из строя</a:t>
            </a:r>
          </a:p>
        </p:txBody>
      </p:sp>
      <p:sp>
        <p:nvSpPr>
          <p:cNvPr id="7" name="TextBox 6">
            <a:extLst>
              <a:ext uri="{FF2B5EF4-FFF2-40B4-BE49-F238E27FC236}">
                <a16:creationId xmlns:a16="http://schemas.microsoft.com/office/drawing/2014/main" xmlns="" id="{6861FE93-95FA-3600-4B0D-C3E561AE87FD}"/>
              </a:ext>
            </a:extLst>
          </p:cNvPr>
          <p:cNvSpPr txBox="1"/>
          <p:nvPr/>
        </p:nvSpPr>
        <p:spPr>
          <a:xfrm>
            <a:off x="1595322" y="5005421"/>
            <a:ext cx="7490211" cy="1015663"/>
          </a:xfrm>
          <a:prstGeom prst="rect">
            <a:avLst/>
          </a:prstGeom>
          <a:noFill/>
        </p:spPr>
        <p:txBody>
          <a:bodyPr wrap="square" rtlCol="0">
            <a:spAutoFit/>
          </a:bodyPr>
          <a:lstStyle/>
          <a:p>
            <a:pPr algn="ctr"/>
            <a:r>
              <a:rPr lang="ru-RU" sz="2000" dirty="0">
                <a:ln w="0"/>
                <a:effectLst>
                  <a:outerShdw blurRad="38100" dist="19050" dir="2700000" algn="tl" rotWithShape="0">
                    <a:schemeClr val="dk1">
                      <a:alpha val="40000"/>
                    </a:schemeClr>
                  </a:outerShdw>
                </a:effectLst>
              </a:rPr>
              <a:t>Отсутствие должного технического обслуживания лифта, выраженное в несоблюдении требований руководства по эксплуатации лифта </a:t>
            </a:r>
          </a:p>
        </p:txBody>
      </p:sp>
      <p:cxnSp>
        <p:nvCxnSpPr>
          <p:cNvPr id="8" name="Прямая соединительная линия 7">
            <a:extLst>
              <a:ext uri="{FF2B5EF4-FFF2-40B4-BE49-F238E27FC236}">
                <a16:creationId xmlns:a16="http://schemas.microsoft.com/office/drawing/2014/main" xmlns="" id="{8504EDA0-9356-0F47-1D81-A08A3A441C8D}"/>
              </a:ext>
            </a:extLst>
          </p:cNvPr>
          <p:cNvCxnSpPr>
            <a:cxnSpLocks/>
          </p:cNvCxnSpPr>
          <p:nvPr/>
        </p:nvCxnSpPr>
        <p:spPr>
          <a:xfrm flipV="1">
            <a:off x="4601094" y="4913984"/>
            <a:ext cx="2924502" cy="12419"/>
          </a:xfrm>
          <a:prstGeom prst="line">
            <a:avLst/>
          </a:prstGeom>
          <a:ln/>
        </p:spPr>
        <p:style>
          <a:lnRef idx="3">
            <a:schemeClr val="accent6"/>
          </a:lnRef>
          <a:fillRef idx="0">
            <a:schemeClr val="accent6"/>
          </a:fillRef>
          <a:effectRef idx="2">
            <a:schemeClr val="accent6"/>
          </a:effectRef>
          <a:fontRef idx="minor">
            <a:schemeClr val="tx1"/>
          </a:fontRef>
        </p:style>
      </p:cxnSp>
      <p:sp>
        <p:nvSpPr>
          <p:cNvPr id="13" name="TextBox 12">
            <a:extLst>
              <a:ext uri="{FF2B5EF4-FFF2-40B4-BE49-F238E27FC236}">
                <a16:creationId xmlns:a16="http://schemas.microsoft.com/office/drawing/2014/main" xmlns="" id="{E88C7541-5825-5E69-9588-76832EFE25A2}"/>
              </a:ext>
            </a:extLst>
          </p:cNvPr>
          <p:cNvSpPr txBox="1"/>
          <p:nvPr/>
        </p:nvSpPr>
        <p:spPr>
          <a:xfrm>
            <a:off x="5345871" y="6351161"/>
            <a:ext cx="3633495" cy="369332"/>
          </a:xfrm>
          <a:prstGeom prst="rect">
            <a:avLst/>
          </a:prstGeom>
          <a:noFill/>
        </p:spPr>
        <p:txBody>
          <a:bodyPr wrap="none" rtlCol="0">
            <a:spAutoFit/>
          </a:bodyPr>
          <a:lstStyle/>
          <a:p>
            <a:r>
              <a:rPr lang="ru-RU" b="1" dirty="0">
                <a:solidFill>
                  <a:schemeClr val="tx2"/>
                </a:solidFill>
              </a:rPr>
              <a:t>Уральское управление, 20.11.2024</a:t>
            </a:r>
          </a:p>
        </p:txBody>
      </p:sp>
    </p:spTree>
    <p:extLst>
      <p:ext uri="{BB962C8B-B14F-4D97-AF65-F5344CB8AC3E}">
        <p14:creationId xmlns:p14="http://schemas.microsoft.com/office/powerpoint/2010/main" val="36518591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05EDAA8-03CE-CDC4-B7FB-81585CA6D5E8}"/>
            </a:ext>
          </a:extLst>
        </p:cNvPr>
        <p:cNvGrpSpPr/>
        <p:nvPr/>
      </p:nvGrpSpPr>
      <p:grpSpPr>
        <a:xfrm>
          <a:off x="0" y="0"/>
          <a:ext cx="0" cy="0"/>
          <a:chOff x="0" y="0"/>
          <a:chExt cx="0" cy="0"/>
        </a:xfrm>
      </p:grpSpPr>
      <p:pic>
        <p:nvPicPr>
          <p:cNvPr id="14" name="Picture 2" descr="&amp;Fcy;&amp;iecy;&amp;dcy;&amp;iecy;&amp;rcy;&amp;acy;&amp;lcy;&amp;softcy;&amp;ncy;&amp;acy;&amp;yacy; &amp;scy;&amp;lcy;&amp;ucy;&amp;zhcy;&amp;bcy;&amp;acy; &amp;pcy;&amp;ocy; &amp;ecy;&amp;kcy;&amp;ocy;&amp;lcy;&amp;ocy;&amp;gcy;&amp;icy;&amp;chcy;&amp;iecy;&amp;scy;&amp;kcy;&amp;ocy;&amp;mcy;&amp;ucy;, &amp;tcy;&amp;iecy;&amp;khcy;&amp;ncy;&amp;ocy;&amp;lcy;&amp;ocy;&amp;gcy;&amp;icy;&amp;chcy;&amp;iecy;&amp;scy;&amp;kcy;&amp;ocy;&amp;mcy;&amp;ucy; &amp;icy; &amp;acy;&amp;tcy;&amp;ocy;&amp;mcy;&amp;ncy;&amp;ocy;&amp;mcy;&amp;ucy; &amp;ncy;&amp;acy;&amp;dcy;&amp;zcy;&amp;ocy;&amp;rcy;&amp;ucy; &amp;Rcy;&amp;Ocy;&amp;Scy;&amp;Tcy;&amp;IEcy;&amp;KHcy;&amp;Ncy;&amp;Acy;&amp;Dcy;&amp;Zcy;&amp;Ocy;&amp;Rcy;">
            <a:extLst>
              <a:ext uri="{FF2B5EF4-FFF2-40B4-BE49-F238E27FC236}">
                <a16:creationId xmlns:a16="http://schemas.microsoft.com/office/drawing/2014/main" xmlns="" id="{AF371C43-69CE-9EE3-45FC-BF51F12B70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2220" y="143931"/>
            <a:ext cx="1223102" cy="143363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xmlns="" id="{D2BB00E5-D18B-B526-08E5-EB89221EC515}"/>
              </a:ext>
            </a:extLst>
          </p:cNvPr>
          <p:cNvSpPr txBox="1"/>
          <p:nvPr/>
        </p:nvSpPr>
        <p:spPr>
          <a:xfrm>
            <a:off x="2892131" y="281865"/>
            <a:ext cx="6088709" cy="400110"/>
          </a:xfrm>
          <a:prstGeom prst="rect">
            <a:avLst/>
          </a:prstGeom>
          <a:noFill/>
        </p:spPr>
        <p:txBody>
          <a:bodyPr wrap="square" rtlCol="0">
            <a:spAutoFit/>
          </a:bodyPr>
          <a:lstStyle/>
          <a:p>
            <a:pPr algn="ctr"/>
            <a:r>
              <a:rPr lang="ru-RU" sz="2000" b="1" dirty="0">
                <a:solidFill>
                  <a:schemeClr val="tx2"/>
                </a:solidFill>
              </a:rPr>
              <a:t>Уральское управление Ростехнадзора</a:t>
            </a:r>
          </a:p>
        </p:txBody>
      </p:sp>
      <p:sp>
        <p:nvSpPr>
          <p:cNvPr id="4" name="TextBox 3">
            <a:extLst>
              <a:ext uri="{FF2B5EF4-FFF2-40B4-BE49-F238E27FC236}">
                <a16:creationId xmlns:a16="http://schemas.microsoft.com/office/drawing/2014/main" xmlns="" id="{58B3688D-25F7-7506-7BC8-BE5B0AFFC345}"/>
              </a:ext>
            </a:extLst>
          </p:cNvPr>
          <p:cNvSpPr txBox="1"/>
          <p:nvPr/>
        </p:nvSpPr>
        <p:spPr>
          <a:xfrm>
            <a:off x="3011983" y="968878"/>
            <a:ext cx="6020759" cy="461665"/>
          </a:xfrm>
          <a:prstGeom prst="rect">
            <a:avLst/>
          </a:prstGeom>
          <a:noFill/>
        </p:spPr>
        <p:txBody>
          <a:bodyPr wrap="square" rtlCol="0">
            <a:spAutoFit/>
          </a:bodyPr>
          <a:lstStyle/>
          <a:p>
            <a:pPr algn="ctr"/>
            <a:r>
              <a:rPr lang="ru-RU" sz="2400" dirty="0">
                <a:ln w="0"/>
                <a:effectLst>
                  <a:outerShdw blurRad="38100" dist="19050" dir="2700000" algn="tl" rotWithShape="0">
                    <a:schemeClr val="dk1">
                      <a:alpha val="40000"/>
                    </a:schemeClr>
                  </a:outerShdw>
                </a:effectLst>
              </a:rPr>
              <a:t>Профилактические мероприятия</a:t>
            </a:r>
          </a:p>
        </p:txBody>
      </p:sp>
      <p:cxnSp>
        <p:nvCxnSpPr>
          <p:cNvPr id="6" name="Прямая соединительная линия 5">
            <a:extLst>
              <a:ext uri="{FF2B5EF4-FFF2-40B4-BE49-F238E27FC236}">
                <a16:creationId xmlns:a16="http://schemas.microsoft.com/office/drawing/2014/main" xmlns="" id="{0132ECDE-6810-A526-ED95-E1BF5BD367D8}"/>
              </a:ext>
            </a:extLst>
          </p:cNvPr>
          <p:cNvCxnSpPr/>
          <p:nvPr/>
        </p:nvCxnSpPr>
        <p:spPr>
          <a:xfrm>
            <a:off x="3059832" y="834971"/>
            <a:ext cx="5753309" cy="0"/>
          </a:xfrm>
          <a:prstGeom prst="line">
            <a:avLst/>
          </a:prstGeom>
          <a:ln w="15875">
            <a:solidFill>
              <a:schemeClr val="tx2"/>
            </a:solidFill>
            <a:prstDash val="dash"/>
          </a:ln>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a:extLst>
              <a:ext uri="{FF2B5EF4-FFF2-40B4-BE49-F238E27FC236}">
                <a16:creationId xmlns:a16="http://schemas.microsoft.com/office/drawing/2014/main" xmlns="" id="{85643AB5-5B66-0679-B32E-B2B12A1167B1}"/>
              </a:ext>
            </a:extLst>
          </p:cNvPr>
          <p:cNvCxnSpPr/>
          <p:nvPr/>
        </p:nvCxnSpPr>
        <p:spPr>
          <a:xfrm>
            <a:off x="433636" y="6276086"/>
            <a:ext cx="8417604" cy="7020"/>
          </a:xfrm>
          <a:prstGeom prst="line">
            <a:avLst/>
          </a:prstGeom>
          <a:ln w="15875">
            <a:solidFill>
              <a:schemeClr val="tx2"/>
            </a:solidFill>
            <a:prstDash val="dash"/>
          </a:ln>
        </p:spPr>
        <p:style>
          <a:lnRef idx="2">
            <a:schemeClr val="accent1"/>
          </a:lnRef>
          <a:fillRef idx="0">
            <a:schemeClr val="accent1"/>
          </a:fillRef>
          <a:effectRef idx="1">
            <a:schemeClr val="accent1"/>
          </a:effectRef>
          <a:fontRef idx="minor">
            <a:schemeClr val="tx1"/>
          </a:fontRef>
        </p:style>
      </p:cxnSp>
      <p:sp>
        <p:nvSpPr>
          <p:cNvPr id="22" name="TextBox 21">
            <a:extLst>
              <a:ext uri="{FF2B5EF4-FFF2-40B4-BE49-F238E27FC236}">
                <a16:creationId xmlns:a16="http://schemas.microsoft.com/office/drawing/2014/main" xmlns="" id="{0E51C6EE-1AE1-F4D8-523A-A4A34433F63B}"/>
              </a:ext>
            </a:extLst>
          </p:cNvPr>
          <p:cNvSpPr txBox="1"/>
          <p:nvPr/>
        </p:nvSpPr>
        <p:spPr>
          <a:xfrm>
            <a:off x="395536" y="6283106"/>
            <a:ext cx="707245" cy="369332"/>
          </a:xfrm>
          <a:prstGeom prst="rect">
            <a:avLst/>
          </a:prstGeom>
          <a:noFill/>
        </p:spPr>
        <p:txBody>
          <a:bodyPr wrap="none" rtlCol="0">
            <a:spAutoFit/>
          </a:bodyPr>
          <a:lstStyle/>
          <a:p>
            <a:pPr marL="285750" indent="-285750">
              <a:buBlip>
                <a:blip r:embed="rId4"/>
              </a:buBlip>
            </a:pPr>
            <a:r>
              <a:rPr lang="ru-RU" b="1" dirty="0"/>
              <a:t>15</a:t>
            </a:r>
          </a:p>
        </p:txBody>
      </p:sp>
      <p:cxnSp>
        <p:nvCxnSpPr>
          <p:cNvPr id="23" name="Прямая соединительная линия 22">
            <a:extLst>
              <a:ext uri="{FF2B5EF4-FFF2-40B4-BE49-F238E27FC236}">
                <a16:creationId xmlns:a16="http://schemas.microsoft.com/office/drawing/2014/main" xmlns="" id="{D4B70A59-7FC4-FB37-5FFF-388600155656}"/>
              </a:ext>
            </a:extLst>
          </p:cNvPr>
          <p:cNvCxnSpPr>
            <a:cxnSpLocks/>
          </p:cNvCxnSpPr>
          <p:nvPr/>
        </p:nvCxnSpPr>
        <p:spPr>
          <a:xfrm>
            <a:off x="3059832" y="1973207"/>
            <a:ext cx="0" cy="159649"/>
          </a:xfrm>
          <a:prstGeom prst="line">
            <a:avLst/>
          </a:prstGeom>
          <a:ln>
            <a:solidFill>
              <a:schemeClr val="bg1"/>
            </a:solidFill>
          </a:ln>
          <a:effectLst/>
        </p:spPr>
        <p:style>
          <a:lnRef idx="3">
            <a:schemeClr val="accent1"/>
          </a:lnRef>
          <a:fillRef idx="0">
            <a:schemeClr val="accent1"/>
          </a:fillRef>
          <a:effectRef idx="2">
            <a:schemeClr val="accent1"/>
          </a:effectRef>
          <a:fontRef idx="minor">
            <a:schemeClr val="tx1"/>
          </a:fontRef>
        </p:style>
      </p:cxnSp>
      <p:cxnSp>
        <p:nvCxnSpPr>
          <p:cNvPr id="26" name="Прямая соединительная линия 25">
            <a:extLst>
              <a:ext uri="{FF2B5EF4-FFF2-40B4-BE49-F238E27FC236}">
                <a16:creationId xmlns:a16="http://schemas.microsoft.com/office/drawing/2014/main" xmlns="" id="{DD75E830-BB53-F8C0-B444-1ABE00DA7D50}"/>
              </a:ext>
            </a:extLst>
          </p:cNvPr>
          <p:cNvCxnSpPr>
            <a:cxnSpLocks/>
          </p:cNvCxnSpPr>
          <p:nvPr/>
        </p:nvCxnSpPr>
        <p:spPr>
          <a:xfrm>
            <a:off x="3786082" y="3639022"/>
            <a:ext cx="0" cy="329194"/>
          </a:xfrm>
          <a:prstGeom prst="line">
            <a:avLst/>
          </a:prstGeom>
          <a:ln>
            <a:solidFill>
              <a:schemeClr val="bg1"/>
            </a:solidFill>
          </a:ln>
          <a:effectLst/>
        </p:spPr>
        <p:style>
          <a:lnRef idx="3">
            <a:schemeClr val="accent1"/>
          </a:lnRef>
          <a:fillRef idx="0">
            <a:schemeClr val="accent1"/>
          </a:fillRef>
          <a:effectRef idx="2">
            <a:schemeClr val="accent1"/>
          </a:effectRef>
          <a:fontRef idx="minor">
            <a:schemeClr val="tx1"/>
          </a:fontRef>
        </p:style>
      </p:cxnSp>
      <p:sp>
        <p:nvSpPr>
          <p:cNvPr id="3" name="TextBox 2">
            <a:extLst>
              <a:ext uri="{FF2B5EF4-FFF2-40B4-BE49-F238E27FC236}">
                <a16:creationId xmlns:a16="http://schemas.microsoft.com/office/drawing/2014/main" xmlns="" id="{B0CA600F-8FF2-8906-4AB2-7811D5504765}"/>
              </a:ext>
            </a:extLst>
          </p:cNvPr>
          <p:cNvSpPr txBox="1"/>
          <p:nvPr/>
        </p:nvSpPr>
        <p:spPr>
          <a:xfrm>
            <a:off x="199342" y="1721367"/>
            <a:ext cx="8780024" cy="1938992"/>
          </a:xfrm>
          <a:prstGeom prst="rect">
            <a:avLst/>
          </a:prstGeom>
          <a:noFill/>
        </p:spPr>
        <p:txBody>
          <a:bodyPr wrap="square" rtlCol="0">
            <a:spAutoFit/>
          </a:bodyPr>
          <a:lstStyle/>
          <a:p>
            <a:pPr algn="ctr"/>
            <a:r>
              <a:rPr lang="ru-RU" sz="2000" dirty="0">
                <a:ln w="0"/>
                <a:effectLst>
                  <a:outerShdw blurRad="38100" dist="19050" dir="2700000" algn="tl" rotWithShape="0">
                    <a:schemeClr val="dk1">
                      <a:alpha val="40000"/>
                    </a:schemeClr>
                  </a:outerShdw>
                </a:effectLst>
              </a:rPr>
              <a:t>От 02.09.2024 № 332-7558 «О направлении информации» о вступлении в действие Правил организации безопасного использования и содержания лифтов, подъемных платформ для инвалидов, пассажирских конвейеров (движущихся пешеходных дорожек) и эскалаторов, за исключением эскалаторов в метрополитенах, утвержденные постановлением Правительства Российской Федерации от 20 октября 2023 года № 1744</a:t>
            </a:r>
          </a:p>
        </p:txBody>
      </p:sp>
      <p:cxnSp>
        <p:nvCxnSpPr>
          <p:cNvPr id="10" name="Прямая соединительная линия 9">
            <a:extLst>
              <a:ext uri="{FF2B5EF4-FFF2-40B4-BE49-F238E27FC236}">
                <a16:creationId xmlns:a16="http://schemas.microsoft.com/office/drawing/2014/main" xmlns="" id="{A925B014-56EA-2531-7FE4-93C85CF24216}"/>
              </a:ext>
            </a:extLst>
          </p:cNvPr>
          <p:cNvCxnSpPr>
            <a:cxnSpLocks/>
          </p:cNvCxnSpPr>
          <p:nvPr/>
        </p:nvCxnSpPr>
        <p:spPr>
          <a:xfrm flipV="1">
            <a:off x="1717936" y="3826526"/>
            <a:ext cx="2924502" cy="12419"/>
          </a:xfrm>
          <a:prstGeom prst="line">
            <a:avLst/>
          </a:prstGeom>
          <a:ln/>
        </p:spPr>
        <p:style>
          <a:lnRef idx="3">
            <a:schemeClr val="accent6"/>
          </a:lnRef>
          <a:fillRef idx="0">
            <a:schemeClr val="accent6"/>
          </a:fillRef>
          <a:effectRef idx="2">
            <a:schemeClr val="accent6"/>
          </a:effectRef>
          <a:fontRef idx="minor">
            <a:schemeClr val="tx1"/>
          </a:fontRef>
        </p:style>
      </p:cxnSp>
      <p:sp>
        <p:nvSpPr>
          <p:cNvPr id="5" name="TextBox 4">
            <a:extLst>
              <a:ext uri="{FF2B5EF4-FFF2-40B4-BE49-F238E27FC236}">
                <a16:creationId xmlns:a16="http://schemas.microsoft.com/office/drawing/2014/main" xmlns="" id="{F34B6262-682C-7238-CEA4-5C32A24E0218}"/>
              </a:ext>
            </a:extLst>
          </p:cNvPr>
          <p:cNvSpPr txBox="1"/>
          <p:nvPr/>
        </p:nvSpPr>
        <p:spPr>
          <a:xfrm>
            <a:off x="164368" y="3991865"/>
            <a:ext cx="8849972" cy="707886"/>
          </a:xfrm>
          <a:prstGeom prst="rect">
            <a:avLst/>
          </a:prstGeom>
          <a:noFill/>
        </p:spPr>
        <p:txBody>
          <a:bodyPr wrap="square" rtlCol="0">
            <a:spAutoFit/>
          </a:bodyPr>
          <a:lstStyle/>
          <a:p>
            <a:pPr algn="ctr"/>
            <a:r>
              <a:rPr lang="ru-RU" sz="2000" dirty="0">
                <a:ln w="0"/>
                <a:effectLst>
                  <a:outerShdw blurRad="38100" dist="19050" dir="2700000" algn="tl" rotWithShape="0">
                    <a:schemeClr val="dk1">
                      <a:alpha val="40000"/>
                    </a:schemeClr>
                  </a:outerShdw>
                </a:effectLst>
              </a:rPr>
              <a:t>От 10.09.2024 № 332-7763 «Об авариях на лифтах» с описанием произошедших аварий при эксплуатации лифтов в 2023-2024 годах</a:t>
            </a:r>
          </a:p>
        </p:txBody>
      </p:sp>
      <p:sp>
        <p:nvSpPr>
          <p:cNvPr id="7" name="TextBox 6">
            <a:extLst>
              <a:ext uri="{FF2B5EF4-FFF2-40B4-BE49-F238E27FC236}">
                <a16:creationId xmlns:a16="http://schemas.microsoft.com/office/drawing/2014/main" xmlns="" id="{99D1A99A-3D8D-B63E-D18A-83B87D5AD8CD}"/>
              </a:ext>
            </a:extLst>
          </p:cNvPr>
          <p:cNvSpPr txBox="1"/>
          <p:nvPr/>
        </p:nvSpPr>
        <p:spPr>
          <a:xfrm>
            <a:off x="234316" y="5005561"/>
            <a:ext cx="8780024" cy="707886"/>
          </a:xfrm>
          <a:prstGeom prst="rect">
            <a:avLst/>
          </a:prstGeom>
          <a:noFill/>
        </p:spPr>
        <p:txBody>
          <a:bodyPr wrap="square" rtlCol="0">
            <a:spAutoFit/>
          </a:bodyPr>
          <a:lstStyle/>
          <a:p>
            <a:pPr algn="ctr"/>
            <a:r>
              <a:rPr lang="ru-RU" sz="2000" dirty="0">
                <a:ln w="0"/>
                <a:effectLst>
                  <a:outerShdw blurRad="38100" dist="19050" dir="2700000" algn="tl" rotWithShape="0">
                    <a:schemeClr val="dk1">
                      <a:alpha val="40000"/>
                    </a:schemeClr>
                  </a:outerShdw>
                </a:effectLst>
              </a:rPr>
              <a:t>От 10.09.2024 № 332-7762 «О вступлении в действие Порядка ведения реестра объектов» </a:t>
            </a:r>
          </a:p>
        </p:txBody>
      </p:sp>
      <p:cxnSp>
        <p:nvCxnSpPr>
          <p:cNvPr id="8" name="Прямая соединительная линия 7">
            <a:extLst>
              <a:ext uri="{FF2B5EF4-FFF2-40B4-BE49-F238E27FC236}">
                <a16:creationId xmlns:a16="http://schemas.microsoft.com/office/drawing/2014/main" xmlns="" id="{F45E1BF5-07A9-0321-4E27-ACF974BCA1B0}"/>
              </a:ext>
            </a:extLst>
          </p:cNvPr>
          <p:cNvCxnSpPr>
            <a:cxnSpLocks/>
          </p:cNvCxnSpPr>
          <p:nvPr/>
        </p:nvCxnSpPr>
        <p:spPr>
          <a:xfrm flipV="1">
            <a:off x="3883620" y="4858880"/>
            <a:ext cx="2924502" cy="12419"/>
          </a:xfrm>
          <a:prstGeom prst="line">
            <a:avLst/>
          </a:prstGeom>
          <a:ln/>
        </p:spPr>
        <p:style>
          <a:lnRef idx="3">
            <a:schemeClr val="accent6"/>
          </a:lnRef>
          <a:fillRef idx="0">
            <a:schemeClr val="accent6"/>
          </a:fillRef>
          <a:effectRef idx="2">
            <a:schemeClr val="accent6"/>
          </a:effectRef>
          <a:fontRef idx="minor">
            <a:schemeClr val="tx1"/>
          </a:fontRef>
        </p:style>
      </p:cxnSp>
      <p:sp>
        <p:nvSpPr>
          <p:cNvPr id="11" name="TextBox 10">
            <a:extLst>
              <a:ext uri="{FF2B5EF4-FFF2-40B4-BE49-F238E27FC236}">
                <a16:creationId xmlns:a16="http://schemas.microsoft.com/office/drawing/2014/main" xmlns="" id="{5C6647CF-6707-0E2C-DB87-ABA534D36841}"/>
              </a:ext>
            </a:extLst>
          </p:cNvPr>
          <p:cNvSpPr txBox="1"/>
          <p:nvPr/>
        </p:nvSpPr>
        <p:spPr>
          <a:xfrm>
            <a:off x="5345871" y="6351161"/>
            <a:ext cx="3633495" cy="369332"/>
          </a:xfrm>
          <a:prstGeom prst="rect">
            <a:avLst/>
          </a:prstGeom>
          <a:noFill/>
        </p:spPr>
        <p:txBody>
          <a:bodyPr wrap="none" rtlCol="0">
            <a:spAutoFit/>
          </a:bodyPr>
          <a:lstStyle/>
          <a:p>
            <a:r>
              <a:rPr lang="ru-RU" b="1" dirty="0">
                <a:solidFill>
                  <a:schemeClr val="tx2"/>
                </a:solidFill>
              </a:rPr>
              <a:t>Уральское управление, 20.11.2024</a:t>
            </a:r>
          </a:p>
        </p:txBody>
      </p:sp>
    </p:spTree>
    <p:extLst>
      <p:ext uri="{BB962C8B-B14F-4D97-AF65-F5344CB8AC3E}">
        <p14:creationId xmlns:p14="http://schemas.microsoft.com/office/powerpoint/2010/main" val="2878118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261684D2-18F1-A5AA-E49B-82840B41350C}"/>
            </a:ext>
          </a:extLst>
        </p:cNvPr>
        <p:cNvGrpSpPr/>
        <p:nvPr/>
      </p:nvGrpSpPr>
      <p:grpSpPr>
        <a:xfrm>
          <a:off x="0" y="0"/>
          <a:ext cx="0" cy="0"/>
          <a:chOff x="0" y="0"/>
          <a:chExt cx="0" cy="0"/>
        </a:xfrm>
      </p:grpSpPr>
      <p:pic>
        <p:nvPicPr>
          <p:cNvPr id="18" name="Рисунок 17">
            <a:extLst>
              <a:ext uri="{FF2B5EF4-FFF2-40B4-BE49-F238E27FC236}">
                <a16:creationId xmlns:a16="http://schemas.microsoft.com/office/drawing/2014/main" xmlns="" id="{7E6C0C38-B54D-A185-E25B-B126964DCC99}"/>
              </a:ext>
            </a:extLst>
          </p:cNvPr>
          <p:cNvPicPr>
            <a:picLocks noChangeAspect="1"/>
          </p:cNvPicPr>
          <p:nvPr/>
        </p:nvPicPr>
        <p:blipFill>
          <a:blip r:embed="rId3"/>
          <a:stretch>
            <a:fillRect/>
          </a:stretch>
        </p:blipFill>
        <p:spPr>
          <a:xfrm>
            <a:off x="20528" y="4744877"/>
            <a:ext cx="1344745" cy="1315124"/>
          </a:xfrm>
          <a:prstGeom prst="rect">
            <a:avLst/>
          </a:prstGeom>
        </p:spPr>
      </p:pic>
      <p:pic>
        <p:nvPicPr>
          <p:cNvPr id="14" name="Picture 2" descr="&amp;Fcy;&amp;iecy;&amp;dcy;&amp;iecy;&amp;rcy;&amp;acy;&amp;lcy;&amp;softcy;&amp;ncy;&amp;acy;&amp;yacy; &amp;scy;&amp;lcy;&amp;ucy;&amp;zhcy;&amp;bcy;&amp;acy; &amp;pcy;&amp;ocy; &amp;ecy;&amp;kcy;&amp;ocy;&amp;lcy;&amp;ocy;&amp;gcy;&amp;icy;&amp;chcy;&amp;iecy;&amp;scy;&amp;kcy;&amp;ocy;&amp;mcy;&amp;ucy;, &amp;tcy;&amp;iecy;&amp;khcy;&amp;ncy;&amp;ocy;&amp;lcy;&amp;ocy;&amp;gcy;&amp;icy;&amp;chcy;&amp;iecy;&amp;scy;&amp;kcy;&amp;ocy;&amp;mcy;&amp;ucy; &amp;icy; &amp;acy;&amp;tcy;&amp;ocy;&amp;mcy;&amp;ncy;&amp;ocy;&amp;mcy;&amp;ucy; &amp;ncy;&amp;acy;&amp;dcy;&amp;zcy;&amp;ocy;&amp;rcy;&amp;ucy; &amp;Rcy;&amp;Ocy;&amp;Scy;&amp;Tcy;&amp;IEcy;&amp;KHcy;&amp;Ncy;&amp;Acy;&amp;Dcy;&amp;Zcy;&amp;Ocy;&amp;Rcy;">
            <a:extLst>
              <a:ext uri="{FF2B5EF4-FFF2-40B4-BE49-F238E27FC236}">
                <a16:creationId xmlns:a16="http://schemas.microsoft.com/office/drawing/2014/main" xmlns="" id="{540B8200-E020-8167-8A17-00F768D2C97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220" y="143931"/>
            <a:ext cx="1223102" cy="143363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xmlns="" id="{5CC77622-4A82-434E-959E-9748BDA23D3E}"/>
              </a:ext>
            </a:extLst>
          </p:cNvPr>
          <p:cNvSpPr txBox="1"/>
          <p:nvPr/>
        </p:nvSpPr>
        <p:spPr>
          <a:xfrm>
            <a:off x="2892131" y="281865"/>
            <a:ext cx="6088709" cy="400110"/>
          </a:xfrm>
          <a:prstGeom prst="rect">
            <a:avLst/>
          </a:prstGeom>
          <a:noFill/>
        </p:spPr>
        <p:txBody>
          <a:bodyPr wrap="square" rtlCol="0">
            <a:spAutoFit/>
          </a:bodyPr>
          <a:lstStyle/>
          <a:p>
            <a:pPr algn="ctr"/>
            <a:r>
              <a:rPr lang="ru-RU" sz="2000" b="1" dirty="0">
                <a:solidFill>
                  <a:schemeClr val="tx2"/>
                </a:solidFill>
              </a:rPr>
              <a:t>Уральское управление Ростехнадзора</a:t>
            </a:r>
          </a:p>
        </p:txBody>
      </p:sp>
      <p:sp>
        <p:nvSpPr>
          <p:cNvPr id="4" name="TextBox 3">
            <a:extLst>
              <a:ext uri="{FF2B5EF4-FFF2-40B4-BE49-F238E27FC236}">
                <a16:creationId xmlns:a16="http://schemas.microsoft.com/office/drawing/2014/main" xmlns="" id="{DBEDD065-76DB-CD69-389F-E27E7452E17D}"/>
              </a:ext>
            </a:extLst>
          </p:cNvPr>
          <p:cNvSpPr txBox="1"/>
          <p:nvPr/>
        </p:nvSpPr>
        <p:spPr>
          <a:xfrm>
            <a:off x="3015172" y="968878"/>
            <a:ext cx="5753309" cy="584775"/>
          </a:xfrm>
          <a:prstGeom prst="rect">
            <a:avLst/>
          </a:prstGeom>
          <a:noFill/>
        </p:spPr>
        <p:txBody>
          <a:bodyPr wrap="square" rtlCol="0">
            <a:spAutoFit/>
          </a:bodyPr>
          <a:lstStyle/>
          <a:p>
            <a:pPr algn="ctr"/>
            <a:r>
              <a:rPr lang="ru-RU" sz="3200" dirty="0">
                <a:ln w="0"/>
                <a:effectLst>
                  <a:outerShdw blurRad="38100" dist="19050" dir="2700000" algn="tl" rotWithShape="0">
                    <a:schemeClr val="dk1">
                      <a:alpha val="40000"/>
                    </a:schemeClr>
                  </a:outerShdw>
                </a:effectLst>
              </a:rPr>
              <a:t>ПП № 1744</a:t>
            </a:r>
          </a:p>
        </p:txBody>
      </p:sp>
      <p:cxnSp>
        <p:nvCxnSpPr>
          <p:cNvPr id="6" name="Прямая соединительная линия 5">
            <a:extLst>
              <a:ext uri="{FF2B5EF4-FFF2-40B4-BE49-F238E27FC236}">
                <a16:creationId xmlns:a16="http://schemas.microsoft.com/office/drawing/2014/main" xmlns="" id="{C7383038-A947-0EDC-96FA-B1AF1E608F6B}"/>
              </a:ext>
            </a:extLst>
          </p:cNvPr>
          <p:cNvCxnSpPr/>
          <p:nvPr/>
        </p:nvCxnSpPr>
        <p:spPr>
          <a:xfrm>
            <a:off x="3059832" y="834971"/>
            <a:ext cx="5753309" cy="0"/>
          </a:xfrm>
          <a:prstGeom prst="line">
            <a:avLst/>
          </a:prstGeom>
          <a:ln w="15875">
            <a:solidFill>
              <a:schemeClr val="tx2"/>
            </a:solidFill>
            <a:prstDash val="dash"/>
          </a:ln>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a:extLst>
              <a:ext uri="{FF2B5EF4-FFF2-40B4-BE49-F238E27FC236}">
                <a16:creationId xmlns:a16="http://schemas.microsoft.com/office/drawing/2014/main" xmlns="" id="{898D9DEC-6799-E6E0-4DAA-27F0EDB3C44A}"/>
              </a:ext>
            </a:extLst>
          </p:cNvPr>
          <p:cNvCxnSpPr/>
          <p:nvPr/>
        </p:nvCxnSpPr>
        <p:spPr>
          <a:xfrm>
            <a:off x="433636" y="6276086"/>
            <a:ext cx="8417604" cy="7020"/>
          </a:xfrm>
          <a:prstGeom prst="line">
            <a:avLst/>
          </a:prstGeom>
          <a:ln w="15875">
            <a:solidFill>
              <a:schemeClr val="tx2"/>
            </a:solidFill>
            <a:prstDash val="dash"/>
          </a:ln>
        </p:spPr>
        <p:style>
          <a:lnRef idx="2">
            <a:schemeClr val="accent1"/>
          </a:lnRef>
          <a:fillRef idx="0">
            <a:schemeClr val="accent1"/>
          </a:fillRef>
          <a:effectRef idx="1">
            <a:schemeClr val="accent1"/>
          </a:effectRef>
          <a:fontRef idx="minor">
            <a:schemeClr val="tx1"/>
          </a:fontRef>
        </p:style>
      </p:cxnSp>
      <p:sp>
        <p:nvSpPr>
          <p:cNvPr id="22" name="TextBox 21">
            <a:extLst>
              <a:ext uri="{FF2B5EF4-FFF2-40B4-BE49-F238E27FC236}">
                <a16:creationId xmlns:a16="http://schemas.microsoft.com/office/drawing/2014/main" xmlns="" id="{AAF9572B-FDAB-698A-79F2-92CC91DE4FD6}"/>
              </a:ext>
            </a:extLst>
          </p:cNvPr>
          <p:cNvSpPr txBox="1"/>
          <p:nvPr/>
        </p:nvSpPr>
        <p:spPr>
          <a:xfrm>
            <a:off x="395536" y="6283106"/>
            <a:ext cx="590226" cy="369332"/>
          </a:xfrm>
          <a:prstGeom prst="rect">
            <a:avLst/>
          </a:prstGeom>
          <a:noFill/>
        </p:spPr>
        <p:txBody>
          <a:bodyPr wrap="none" rtlCol="0">
            <a:spAutoFit/>
          </a:bodyPr>
          <a:lstStyle/>
          <a:p>
            <a:pPr marL="285750" indent="-285750">
              <a:buBlip>
                <a:blip r:embed="rId5"/>
              </a:buBlip>
            </a:pPr>
            <a:r>
              <a:rPr lang="ru-RU" b="1" dirty="0"/>
              <a:t>2</a:t>
            </a:r>
          </a:p>
        </p:txBody>
      </p:sp>
      <p:cxnSp>
        <p:nvCxnSpPr>
          <p:cNvPr id="23" name="Прямая соединительная линия 22">
            <a:extLst>
              <a:ext uri="{FF2B5EF4-FFF2-40B4-BE49-F238E27FC236}">
                <a16:creationId xmlns:a16="http://schemas.microsoft.com/office/drawing/2014/main" xmlns="" id="{57851D87-8F37-2C92-E6DB-447853496140}"/>
              </a:ext>
            </a:extLst>
          </p:cNvPr>
          <p:cNvCxnSpPr>
            <a:cxnSpLocks/>
          </p:cNvCxnSpPr>
          <p:nvPr/>
        </p:nvCxnSpPr>
        <p:spPr>
          <a:xfrm>
            <a:off x="3059832" y="1973207"/>
            <a:ext cx="0" cy="159649"/>
          </a:xfrm>
          <a:prstGeom prst="line">
            <a:avLst/>
          </a:prstGeom>
          <a:ln>
            <a:solidFill>
              <a:schemeClr val="bg1"/>
            </a:solidFill>
          </a:ln>
          <a:effectLst/>
        </p:spPr>
        <p:style>
          <a:lnRef idx="3">
            <a:schemeClr val="accent1"/>
          </a:lnRef>
          <a:fillRef idx="0">
            <a:schemeClr val="accent1"/>
          </a:fillRef>
          <a:effectRef idx="2">
            <a:schemeClr val="accent1"/>
          </a:effectRef>
          <a:fontRef idx="minor">
            <a:schemeClr val="tx1"/>
          </a:fontRef>
        </p:style>
      </p:cxnSp>
      <p:cxnSp>
        <p:nvCxnSpPr>
          <p:cNvPr id="26" name="Прямая соединительная линия 25">
            <a:extLst>
              <a:ext uri="{FF2B5EF4-FFF2-40B4-BE49-F238E27FC236}">
                <a16:creationId xmlns:a16="http://schemas.microsoft.com/office/drawing/2014/main" xmlns="" id="{ED9D177A-5997-FBC4-FE08-A2B1632B7D34}"/>
              </a:ext>
            </a:extLst>
          </p:cNvPr>
          <p:cNvCxnSpPr>
            <a:cxnSpLocks/>
          </p:cNvCxnSpPr>
          <p:nvPr/>
        </p:nvCxnSpPr>
        <p:spPr>
          <a:xfrm>
            <a:off x="3786082" y="3639022"/>
            <a:ext cx="0" cy="329194"/>
          </a:xfrm>
          <a:prstGeom prst="line">
            <a:avLst/>
          </a:prstGeom>
          <a:ln>
            <a:solidFill>
              <a:schemeClr val="bg1"/>
            </a:solidFill>
          </a:ln>
          <a:effectLst/>
        </p:spPr>
        <p:style>
          <a:lnRef idx="3">
            <a:schemeClr val="accent1"/>
          </a:lnRef>
          <a:fillRef idx="0">
            <a:schemeClr val="accent1"/>
          </a:fillRef>
          <a:effectRef idx="2">
            <a:schemeClr val="accent1"/>
          </a:effectRef>
          <a:fontRef idx="minor">
            <a:schemeClr val="tx1"/>
          </a:fontRef>
        </p:style>
      </p:cxnSp>
      <p:sp>
        <p:nvSpPr>
          <p:cNvPr id="3" name="TextBox 2">
            <a:extLst>
              <a:ext uri="{FF2B5EF4-FFF2-40B4-BE49-F238E27FC236}">
                <a16:creationId xmlns:a16="http://schemas.microsoft.com/office/drawing/2014/main" xmlns="" id="{F2619F91-3B71-7C28-5CD7-49B7A055EBFD}"/>
              </a:ext>
            </a:extLst>
          </p:cNvPr>
          <p:cNvSpPr txBox="1"/>
          <p:nvPr/>
        </p:nvSpPr>
        <p:spPr>
          <a:xfrm>
            <a:off x="570914" y="3380420"/>
            <a:ext cx="8197567" cy="1015663"/>
          </a:xfrm>
          <a:prstGeom prst="rect">
            <a:avLst/>
          </a:prstGeom>
          <a:noFill/>
        </p:spPr>
        <p:txBody>
          <a:bodyPr wrap="square" rtlCol="0">
            <a:spAutoFit/>
          </a:bodyPr>
          <a:lstStyle/>
          <a:p>
            <a:pPr algn="ctr"/>
            <a:r>
              <a:rPr lang="ru-RU" sz="2000" dirty="0">
                <a:ln w="0"/>
                <a:effectLst>
                  <a:outerShdw blurRad="38100" dist="19050" dir="2700000" algn="tl" rotWithShape="0">
                    <a:schemeClr val="dk1">
                      <a:alpha val="40000"/>
                    </a:schemeClr>
                  </a:outerShdw>
                </a:effectLst>
              </a:rPr>
              <a:t>Отсутствие в Правилах перечня нарушений требований к обеспечению безопасности объектов, создающих угрозу причинения вреда жизни и здоровью граждан, возникновения аварии</a:t>
            </a:r>
          </a:p>
        </p:txBody>
      </p:sp>
      <p:cxnSp>
        <p:nvCxnSpPr>
          <p:cNvPr id="10" name="Прямая соединительная линия 9">
            <a:extLst>
              <a:ext uri="{FF2B5EF4-FFF2-40B4-BE49-F238E27FC236}">
                <a16:creationId xmlns:a16="http://schemas.microsoft.com/office/drawing/2014/main" xmlns="" id="{2DF8B5C2-0016-2CBF-B140-17068978352E}"/>
              </a:ext>
            </a:extLst>
          </p:cNvPr>
          <p:cNvCxnSpPr>
            <a:cxnSpLocks/>
          </p:cNvCxnSpPr>
          <p:nvPr/>
        </p:nvCxnSpPr>
        <p:spPr>
          <a:xfrm flipV="1">
            <a:off x="1717936" y="4631077"/>
            <a:ext cx="2924502" cy="12419"/>
          </a:xfrm>
          <a:prstGeom prst="line">
            <a:avLst/>
          </a:prstGeom>
          <a:ln/>
        </p:spPr>
        <p:style>
          <a:lnRef idx="3">
            <a:schemeClr val="accent6"/>
          </a:lnRef>
          <a:fillRef idx="0">
            <a:schemeClr val="accent6"/>
          </a:fillRef>
          <a:effectRef idx="2">
            <a:schemeClr val="accent6"/>
          </a:effectRef>
          <a:fontRef idx="minor">
            <a:schemeClr val="tx1"/>
          </a:fontRef>
        </p:style>
      </p:cxnSp>
      <p:sp>
        <p:nvSpPr>
          <p:cNvPr id="5" name="TextBox 4">
            <a:extLst>
              <a:ext uri="{FF2B5EF4-FFF2-40B4-BE49-F238E27FC236}">
                <a16:creationId xmlns:a16="http://schemas.microsoft.com/office/drawing/2014/main" xmlns="" id="{2019C46E-3A16-ABE1-4C90-C58C2B12018A}"/>
              </a:ext>
            </a:extLst>
          </p:cNvPr>
          <p:cNvSpPr txBox="1"/>
          <p:nvPr/>
        </p:nvSpPr>
        <p:spPr>
          <a:xfrm>
            <a:off x="680901" y="4828253"/>
            <a:ext cx="8353205" cy="1015663"/>
          </a:xfrm>
          <a:prstGeom prst="rect">
            <a:avLst/>
          </a:prstGeom>
          <a:noFill/>
        </p:spPr>
        <p:txBody>
          <a:bodyPr wrap="square" rtlCol="0">
            <a:spAutoFit/>
          </a:bodyPr>
          <a:lstStyle/>
          <a:p>
            <a:pPr algn="ctr"/>
            <a:r>
              <a:rPr lang="ru-RU" sz="2000" dirty="0">
                <a:ln w="0"/>
                <a:effectLst>
                  <a:outerShdw blurRad="38100" dist="19050" dir="2700000" algn="tl" rotWithShape="0">
                    <a:schemeClr val="dk1">
                      <a:alpha val="40000"/>
                    </a:schemeClr>
                  </a:outerShdw>
                </a:effectLst>
              </a:rPr>
              <a:t>Иные требования к проведению технического освидетельствования и обследования подъемных платформ для инвалидов, пассажирских конвейеров (движущихся пешеходных дорожек) и эскалаторов</a:t>
            </a:r>
          </a:p>
        </p:txBody>
      </p:sp>
      <p:cxnSp>
        <p:nvCxnSpPr>
          <p:cNvPr id="11" name="Прямая соединительная линия 10">
            <a:extLst>
              <a:ext uri="{FF2B5EF4-FFF2-40B4-BE49-F238E27FC236}">
                <a16:creationId xmlns:a16="http://schemas.microsoft.com/office/drawing/2014/main" xmlns="" id="{6B410600-C375-A722-A304-CD5DB9634720}"/>
              </a:ext>
            </a:extLst>
          </p:cNvPr>
          <p:cNvCxnSpPr>
            <a:cxnSpLocks/>
          </p:cNvCxnSpPr>
          <p:nvPr/>
        </p:nvCxnSpPr>
        <p:spPr>
          <a:xfrm flipV="1">
            <a:off x="4669697" y="3189680"/>
            <a:ext cx="2924502" cy="12419"/>
          </a:xfrm>
          <a:prstGeom prst="line">
            <a:avLst/>
          </a:prstGeom>
          <a:ln/>
        </p:spPr>
        <p:style>
          <a:lnRef idx="3">
            <a:schemeClr val="accent6"/>
          </a:lnRef>
          <a:fillRef idx="0">
            <a:schemeClr val="accent6"/>
          </a:fillRef>
          <a:effectRef idx="2">
            <a:schemeClr val="accent6"/>
          </a:effectRef>
          <a:fontRef idx="minor">
            <a:schemeClr val="tx1"/>
          </a:fontRef>
        </p:style>
      </p:cxnSp>
      <p:sp>
        <p:nvSpPr>
          <p:cNvPr id="12" name="TextBox 11">
            <a:extLst>
              <a:ext uri="{FF2B5EF4-FFF2-40B4-BE49-F238E27FC236}">
                <a16:creationId xmlns:a16="http://schemas.microsoft.com/office/drawing/2014/main" xmlns="" id="{654AFB54-9334-36BB-2BAC-65A0A105FA4D}"/>
              </a:ext>
            </a:extLst>
          </p:cNvPr>
          <p:cNvSpPr txBox="1"/>
          <p:nvPr/>
        </p:nvSpPr>
        <p:spPr>
          <a:xfrm>
            <a:off x="114786" y="2020535"/>
            <a:ext cx="8666587" cy="1015663"/>
          </a:xfrm>
          <a:prstGeom prst="rect">
            <a:avLst/>
          </a:prstGeom>
          <a:noFill/>
        </p:spPr>
        <p:txBody>
          <a:bodyPr wrap="square" rtlCol="0">
            <a:spAutoFit/>
          </a:bodyPr>
          <a:lstStyle/>
          <a:p>
            <a:pPr algn="ctr"/>
            <a:r>
              <a:rPr lang="ru-RU" sz="2000" dirty="0">
                <a:ln w="0"/>
                <a:effectLst>
                  <a:outerShdw blurRad="38100" dist="19050" dir="2700000" algn="tl" rotWithShape="0">
                    <a:schemeClr val="dk1">
                      <a:alpha val="40000"/>
                    </a:schemeClr>
                  </a:outerShdw>
                </a:effectLst>
              </a:rPr>
              <a:t>С 1 сентября 2024 года вступили в действие новые Правила организации безопасного использования и содержания лифтов, подъёмных платформ…. (ПП № 1744)</a:t>
            </a:r>
          </a:p>
        </p:txBody>
      </p:sp>
      <p:sp>
        <p:nvSpPr>
          <p:cNvPr id="7" name="TextBox 6">
            <a:extLst>
              <a:ext uri="{FF2B5EF4-FFF2-40B4-BE49-F238E27FC236}">
                <a16:creationId xmlns:a16="http://schemas.microsoft.com/office/drawing/2014/main" xmlns="" id="{00002327-180C-B0FE-B77E-EE1FE92B3733}"/>
              </a:ext>
            </a:extLst>
          </p:cNvPr>
          <p:cNvSpPr txBox="1"/>
          <p:nvPr/>
        </p:nvSpPr>
        <p:spPr>
          <a:xfrm>
            <a:off x="5345871" y="6351161"/>
            <a:ext cx="3633495" cy="369332"/>
          </a:xfrm>
          <a:prstGeom prst="rect">
            <a:avLst/>
          </a:prstGeom>
          <a:noFill/>
        </p:spPr>
        <p:txBody>
          <a:bodyPr wrap="none" rtlCol="0">
            <a:spAutoFit/>
          </a:bodyPr>
          <a:lstStyle/>
          <a:p>
            <a:r>
              <a:rPr lang="ru-RU" b="1" dirty="0">
                <a:solidFill>
                  <a:schemeClr val="tx2"/>
                </a:solidFill>
              </a:rPr>
              <a:t>Уральское управление, 20.11.2024</a:t>
            </a:r>
          </a:p>
        </p:txBody>
      </p:sp>
    </p:spTree>
    <p:extLst>
      <p:ext uri="{BB962C8B-B14F-4D97-AF65-F5344CB8AC3E}">
        <p14:creationId xmlns:p14="http://schemas.microsoft.com/office/powerpoint/2010/main" val="1697637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0B2FA8A6-8706-50F4-1B08-3E5967B4CD53}"/>
            </a:ext>
          </a:extLst>
        </p:cNvPr>
        <p:cNvGrpSpPr/>
        <p:nvPr/>
      </p:nvGrpSpPr>
      <p:grpSpPr>
        <a:xfrm>
          <a:off x="0" y="0"/>
          <a:ext cx="0" cy="0"/>
          <a:chOff x="0" y="0"/>
          <a:chExt cx="0" cy="0"/>
        </a:xfrm>
      </p:grpSpPr>
      <p:pic>
        <p:nvPicPr>
          <p:cNvPr id="7" name="Рисунок 6">
            <a:extLst>
              <a:ext uri="{FF2B5EF4-FFF2-40B4-BE49-F238E27FC236}">
                <a16:creationId xmlns:a16="http://schemas.microsoft.com/office/drawing/2014/main" xmlns="" id="{02C8DB3E-6C6C-28D7-A78B-23CA7EA9042E}"/>
              </a:ext>
            </a:extLst>
          </p:cNvPr>
          <p:cNvPicPr>
            <a:picLocks noChangeAspect="1"/>
          </p:cNvPicPr>
          <p:nvPr/>
        </p:nvPicPr>
        <p:blipFill>
          <a:blip r:embed="rId3"/>
          <a:stretch>
            <a:fillRect/>
          </a:stretch>
        </p:blipFill>
        <p:spPr>
          <a:xfrm>
            <a:off x="7668344" y="5148109"/>
            <a:ext cx="1310111" cy="1054681"/>
          </a:xfrm>
          <a:prstGeom prst="rect">
            <a:avLst/>
          </a:prstGeom>
        </p:spPr>
      </p:pic>
      <p:pic>
        <p:nvPicPr>
          <p:cNvPr id="14" name="Picture 2" descr="&amp;Fcy;&amp;iecy;&amp;dcy;&amp;iecy;&amp;rcy;&amp;acy;&amp;lcy;&amp;softcy;&amp;ncy;&amp;acy;&amp;yacy; &amp;scy;&amp;lcy;&amp;ucy;&amp;zhcy;&amp;bcy;&amp;acy; &amp;pcy;&amp;ocy; &amp;ecy;&amp;kcy;&amp;ocy;&amp;lcy;&amp;ocy;&amp;gcy;&amp;icy;&amp;chcy;&amp;iecy;&amp;scy;&amp;kcy;&amp;ocy;&amp;mcy;&amp;ucy;, &amp;tcy;&amp;iecy;&amp;khcy;&amp;ncy;&amp;ocy;&amp;lcy;&amp;ocy;&amp;gcy;&amp;icy;&amp;chcy;&amp;iecy;&amp;scy;&amp;kcy;&amp;ocy;&amp;mcy;&amp;ucy; &amp;icy; &amp;acy;&amp;tcy;&amp;ocy;&amp;mcy;&amp;ncy;&amp;ocy;&amp;mcy;&amp;ucy; &amp;ncy;&amp;acy;&amp;dcy;&amp;zcy;&amp;ocy;&amp;rcy;&amp;ucy; &amp;Rcy;&amp;Ocy;&amp;Scy;&amp;Tcy;&amp;IEcy;&amp;KHcy;&amp;Ncy;&amp;Acy;&amp;Dcy;&amp;Zcy;&amp;Ocy;&amp;Rcy;">
            <a:extLst>
              <a:ext uri="{FF2B5EF4-FFF2-40B4-BE49-F238E27FC236}">
                <a16:creationId xmlns:a16="http://schemas.microsoft.com/office/drawing/2014/main" xmlns="" id="{D98BBF4C-A416-7208-C61F-EC0D34E3833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220" y="143931"/>
            <a:ext cx="1223102" cy="143363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xmlns="" id="{417FF8B8-F058-1308-3960-FC4846FD28FB}"/>
              </a:ext>
            </a:extLst>
          </p:cNvPr>
          <p:cNvSpPr txBox="1"/>
          <p:nvPr/>
        </p:nvSpPr>
        <p:spPr>
          <a:xfrm>
            <a:off x="2892131" y="281865"/>
            <a:ext cx="6088709" cy="400110"/>
          </a:xfrm>
          <a:prstGeom prst="rect">
            <a:avLst/>
          </a:prstGeom>
          <a:noFill/>
        </p:spPr>
        <p:txBody>
          <a:bodyPr wrap="square" rtlCol="0">
            <a:spAutoFit/>
          </a:bodyPr>
          <a:lstStyle/>
          <a:p>
            <a:pPr algn="ctr"/>
            <a:r>
              <a:rPr lang="ru-RU" sz="2000" b="1" dirty="0">
                <a:solidFill>
                  <a:schemeClr val="tx2"/>
                </a:solidFill>
              </a:rPr>
              <a:t>Уральское управление Ростехнадзора</a:t>
            </a:r>
          </a:p>
        </p:txBody>
      </p:sp>
      <p:sp>
        <p:nvSpPr>
          <p:cNvPr id="4" name="TextBox 3">
            <a:extLst>
              <a:ext uri="{FF2B5EF4-FFF2-40B4-BE49-F238E27FC236}">
                <a16:creationId xmlns:a16="http://schemas.microsoft.com/office/drawing/2014/main" xmlns="" id="{4EEFD71B-8ED4-03A4-BECB-053A919CF9E5}"/>
              </a:ext>
            </a:extLst>
          </p:cNvPr>
          <p:cNvSpPr txBox="1"/>
          <p:nvPr/>
        </p:nvSpPr>
        <p:spPr>
          <a:xfrm>
            <a:off x="2555776" y="968878"/>
            <a:ext cx="6212705" cy="584775"/>
          </a:xfrm>
          <a:prstGeom prst="rect">
            <a:avLst/>
          </a:prstGeom>
          <a:noFill/>
        </p:spPr>
        <p:txBody>
          <a:bodyPr wrap="square" rtlCol="0">
            <a:spAutoFit/>
          </a:bodyPr>
          <a:lstStyle/>
          <a:p>
            <a:pPr algn="ctr"/>
            <a:r>
              <a:rPr lang="ru-RU" sz="1600" b="1" dirty="0"/>
              <a:t>Основания для проведения контрольных (надзорных) мероприятий (№ 248-ФЗ)</a:t>
            </a:r>
          </a:p>
        </p:txBody>
      </p:sp>
      <p:cxnSp>
        <p:nvCxnSpPr>
          <p:cNvPr id="6" name="Прямая соединительная линия 5">
            <a:extLst>
              <a:ext uri="{FF2B5EF4-FFF2-40B4-BE49-F238E27FC236}">
                <a16:creationId xmlns:a16="http://schemas.microsoft.com/office/drawing/2014/main" xmlns="" id="{962C26F5-D5F5-E9E3-C46C-71F053C4AAF2}"/>
              </a:ext>
            </a:extLst>
          </p:cNvPr>
          <p:cNvCxnSpPr/>
          <p:nvPr/>
        </p:nvCxnSpPr>
        <p:spPr>
          <a:xfrm>
            <a:off x="3059832" y="834971"/>
            <a:ext cx="5753309" cy="0"/>
          </a:xfrm>
          <a:prstGeom prst="line">
            <a:avLst/>
          </a:prstGeom>
          <a:ln w="15875">
            <a:solidFill>
              <a:schemeClr val="tx2"/>
            </a:solidFill>
            <a:prstDash val="dash"/>
          </a:ln>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a:extLst>
              <a:ext uri="{FF2B5EF4-FFF2-40B4-BE49-F238E27FC236}">
                <a16:creationId xmlns:a16="http://schemas.microsoft.com/office/drawing/2014/main" xmlns="" id="{40A23A1D-D576-1DD8-5995-64CDE619C667}"/>
              </a:ext>
            </a:extLst>
          </p:cNvPr>
          <p:cNvCxnSpPr/>
          <p:nvPr/>
        </p:nvCxnSpPr>
        <p:spPr>
          <a:xfrm>
            <a:off x="433636" y="6276086"/>
            <a:ext cx="8417604" cy="7020"/>
          </a:xfrm>
          <a:prstGeom prst="line">
            <a:avLst/>
          </a:prstGeom>
          <a:ln w="15875">
            <a:solidFill>
              <a:schemeClr val="tx2"/>
            </a:solidFill>
            <a:prstDash val="dash"/>
          </a:ln>
        </p:spPr>
        <p:style>
          <a:lnRef idx="2">
            <a:schemeClr val="accent1"/>
          </a:lnRef>
          <a:fillRef idx="0">
            <a:schemeClr val="accent1"/>
          </a:fillRef>
          <a:effectRef idx="1">
            <a:schemeClr val="accent1"/>
          </a:effectRef>
          <a:fontRef idx="minor">
            <a:schemeClr val="tx1"/>
          </a:fontRef>
        </p:style>
      </p:cxnSp>
      <p:sp>
        <p:nvSpPr>
          <p:cNvPr id="22" name="TextBox 21">
            <a:extLst>
              <a:ext uri="{FF2B5EF4-FFF2-40B4-BE49-F238E27FC236}">
                <a16:creationId xmlns:a16="http://schemas.microsoft.com/office/drawing/2014/main" xmlns="" id="{55518839-87BF-7DFE-298D-24EDEB13F062}"/>
              </a:ext>
            </a:extLst>
          </p:cNvPr>
          <p:cNvSpPr txBox="1"/>
          <p:nvPr/>
        </p:nvSpPr>
        <p:spPr>
          <a:xfrm>
            <a:off x="395536" y="6283106"/>
            <a:ext cx="590226" cy="369332"/>
          </a:xfrm>
          <a:prstGeom prst="rect">
            <a:avLst/>
          </a:prstGeom>
          <a:noFill/>
        </p:spPr>
        <p:txBody>
          <a:bodyPr wrap="none" rtlCol="0">
            <a:spAutoFit/>
          </a:bodyPr>
          <a:lstStyle/>
          <a:p>
            <a:pPr marL="285750" indent="-285750">
              <a:buBlip>
                <a:blip r:embed="rId5"/>
              </a:buBlip>
            </a:pPr>
            <a:r>
              <a:rPr lang="ru-RU" b="1" dirty="0">
                <a:solidFill>
                  <a:srgbClr val="1F497D"/>
                </a:solidFill>
              </a:rPr>
              <a:t>3</a:t>
            </a:r>
          </a:p>
        </p:txBody>
      </p:sp>
      <p:sp>
        <p:nvSpPr>
          <p:cNvPr id="17" name="TextBox 16">
            <a:extLst>
              <a:ext uri="{FF2B5EF4-FFF2-40B4-BE49-F238E27FC236}">
                <a16:creationId xmlns:a16="http://schemas.microsoft.com/office/drawing/2014/main" xmlns="" id="{CA3305C6-C31E-5683-7C37-3D12E935D8D0}"/>
              </a:ext>
            </a:extLst>
          </p:cNvPr>
          <p:cNvSpPr txBox="1"/>
          <p:nvPr/>
        </p:nvSpPr>
        <p:spPr>
          <a:xfrm>
            <a:off x="162249" y="1953624"/>
            <a:ext cx="8816206" cy="3970318"/>
          </a:xfrm>
          <a:prstGeom prst="rect">
            <a:avLst/>
          </a:prstGeom>
          <a:noFill/>
        </p:spPr>
        <p:txBody>
          <a:bodyPr wrap="square" rtlCol="0">
            <a:spAutoFit/>
          </a:bodyPr>
          <a:lstStyle/>
          <a:p>
            <a:pPr marL="171450" lvl="0" indent="-171450">
              <a:buFont typeface="Symbol" panose="05050102010706020507" pitchFamily="18" charset="2"/>
              <a:buChar char="-"/>
            </a:pPr>
            <a:r>
              <a:rPr lang="ru-RU" dirty="0"/>
              <a:t>наличие у контрольного (надзорного) органа сведений о причинении вреда (ущерба) или об угрозе причинения вреда (ущерба) охраняемым законом ценностям либо выявление соответствия объекта контроля параметрам, утвержденным индикаторами риска нарушения обязательных требований, или отклонения объекта контроля от таких параметров;</a:t>
            </a:r>
          </a:p>
          <a:p>
            <a:pPr marL="171450" lvl="0" indent="-171450">
              <a:buFont typeface="Symbol" panose="05050102010706020507" pitchFamily="18" charset="2"/>
              <a:buChar char="-"/>
            </a:pPr>
            <a:r>
              <a:rPr lang="ru-RU" dirty="0"/>
              <a:t>поручение Президента Российской Федерации, поручение Правительства Российской Федерации о проведении контрольных (надзорных) мероприятий в отношении конкретных контролируемых лиц;</a:t>
            </a:r>
          </a:p>
          <a:p>
            <a:pPr marL="171450" lvl="0" indent="-171450">
              <a:buFont typeface="Symbol" panose="05050102010706020507" pitchFamily="18" charset="2"/>
              <a:buChar char="-"/>
            </a:pPr>
            <a:r>
              <a:rPr lang="ru-RU" dirty="0"/>
              <a:t>требование прокурора о проведении контрольного (надзорного) мероприятия в рамках надзора за исполнением законов, соблюдением прав и свобод человека и гражданина по поступившим в органы прокуратуры материалам и обращениям.</a:t>
            </a:r>
          </a:p>
          <a:p>
            <a:pPr marL="171450" lvl="0" indent="-171450">
              <a:buFont typeface="Symbol" panose="05050102010706020507" pitchFamily="18" charset="2"/>
              <a:buChar char="-"/>
            </a:pPr>
            <a:r>
              <a:rPr lang="ru-RU" dirty="0"/>
              <a:t>истечение срока исполнения решения контрольного (надзорного) органа об устранении выявленного нарушения обязательных требований - в случаях, установленных частью 1 статьи 95 настоящего Федерального закона.</a:t>
            </a:r>
          </a:p>
        </p:txBody>
      </p:sp>
      <p:sp>
        <p:nvSpPr>
          <p:cNvPr id="3" name="TextBox 2">
            <a:extLst>
              <a:ext uri="{FF2B5EF4-FFF2-40B4-BE49-F238E27FC236}">
                <a16:creationId xmlns:a16="http://schemas.microsoft.com/office/drawing/2014/main" xmlns="" id="{D0E84C8F-6B1A-2661-22EF-6E2BAF255939}"/>
              </a:ext>
            </a:extLst>
          </p:cNvPr>
          <p:cNvSpPr txBox="1"/>
          <p:nvPr/>
        </p:nvSpPr>
        <p:spPr>
          <a:xfrm>
            <a:off x="5345871" y="6351161"/>
            <a:ext cx="3633495" cy="369332"/>
          </a:xfrm>
          <a:prstGeom prst="rect">
            <a:avLst/>
          </a:prstGeom>
          <a:noFill/>
        </p:spPr>
        <p:txBody>
          <a:bodyPr wrap="none" rtlCol="0">
            <a:spAutoFit/>
          </a:bodyPr>
          <a:lstStyle/>
          <a:p>
            <a:r>
              <a:rPr lang="ru-RU" b="1" dirty="0">
                <a:solidFill>
                  <a:schemeClr val="tx2"/>
                </a:solidFill>
              </a:rPr>
              <a:t>Уральское управление, 20.11.2024</a:t>
            </a:r>
          </a:p>
        </p:txBody>
      </p:sp>
    </p:spTree>
    <p:extLst>
      <p:ext uri="{BB962C8B-B14F-4D97-AF65-F5344CB8AC3E}">
        <p14:creationId xmlns:p14="http://schemas.microsoft.com/office/powerpoint/2010/main" val="1868383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9347879-D915-D012-ACEB-5E1F7519EC1D}"/>
            </a:ext>
          </a:extLst>
        </p:cNvPr>
        <p:cNvGrpSpPr/>
        <p:nvPr/>
      </p:nvGrpSpPr>
      <p:grpSpPr>
        <a:xfrm>
          <a:off x="0" y="0"/>
          <a:ext cx="0" cy="0"/>
          <a:chOff x="0" y="0"/>
          <a:chExt cx="0" cy="0"/>
        </a:xfrm>
      </p:grpSpPr>
      <p:pic>
        <p:nvPicPr>
          <p:cNvPr id="7" name="Рисунок 6">
            <a:extLst>
              <a:ext uri="{FF2B5EF4-FFF2-40B4-BE49-F238E27FC236}">
                <a16:creationId xmlns:a16="http://schemas.microsoft.com/office/drawing/2014/main" xmlns="" id="{41ED0BC4-B19B-09AB-6E7E-C9C5B25A2244}"/>
              </a:ext>
            </a:extLst>
          </p:cNvPr>
          <p:cNvPicPr>
            <a:picLocks noChangeAspect="1"/>
          </p:cNvPicPr>
          <p:nvPr/>
        </p:nvPicPr>
        <p:blipFill>
          <a:blip r:embed="rId3"/>
          <a:stretch>
            <a:fillRect/>
          </a:stretch>
        </p:blipFill>
        <p:spPr>
          <a:xfrm>
            <a:off x="8716" y="3170042"/>
            <a:ext cx="849840" cy="1015663"/>
          </a:xfrm>
          <a:prstGeom prst="rect">
            <a:avLst/>
          </a:prstGeom>
        </p:spPr>
      </p:pic>
      <p:pic>
        <p:nvPicPr>
          <p:cNvPr id="14" name="Picture 2" descr="&amp;Fcy;&amp;iecy;&amp;dcy;&amp;iecy;&amp;rcy;&amp;acy;&amp;lcy;&amp;softcy;&amp;ncy;&amp;acy;&amp;yacy; &amp;scy;&amp;lcy;&amp;ucy;&amp;zhcy;&amp;bcy;&amp;acy; &amp;pcy;&amp;ocy; &amp;ecy;&amp;kcy;&amp;ocy;&amp;lcy;&amp;ocy;&amp;gcy;&amp;icy;&amp;chcy;&amp;iecy;&amp;scy;&amp;kcy;&amp;ocy;&amp;mcy;&amp;ucy;, &amp;tcy;&amp;iecy;&amp;khcy;&amp;ncy;&amp;ocy;&amp;lcy;&amp;ocy;&amp;gcy;&amp;icy;&amp;chcy;&amp;iecy;&amp;scy;&amp;kcy;&amp;ocy;&amp;mcy;&amp;ucy; &amp;icy; &amp;acy;&amp;tcy;&amp;ocy;&amp;mcy;&amp;ncy;&amp;ocy;&amp;mcy;&amp;ucy; &amp;ncy;&amp;acy;&amp;dcy;&amp;zcy;&amp;ocy;&amp;rcy;&amp;ucy; &amp;Rcy;&amp;Ocy;&amp;Scy;&amp;Tcy;&amp;IEcy;&amp;KHcy;&amp;Ncy;&amp;Acy;&amp;Dcy;&amp;Zcy;&amp;Ocy;&amp;Rcy;">
            <a:extLst>
              <a:ext uri="{FF2B5EF4-FFF2-40B4-BE49-F238E27FC236}">
                <a16:creationId xmlns:a16="http://schemas.microsoft.com/office/drawing/2014/main" xmlns="" id="{60360A80-155E-5E11-A166-85B0756FB4A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220" y="143931"/>
            <a:ext cx="1223102" cy="143363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xmlns="" id="{4749404B-D627-B5C2-9689-B3D780D24EDC}"/>
              </a:ext>
            </a:extLst>
          </p:cNvPr>
          <p:cNvSpPr txBox="1"/>
          <p:nvPr/>
        </p:nvSpPr>
        <p:spPr>
          <a:xfrm>
            <a:off x="2892131" y="281865"/>
            <a:ext cx="6088709" cy="400110"/>
          </a:xfrm>
          <a:prstGeom prst="rect">
            <a:avLst/>
          </a:prstGeom>
          <a:noFill/>
        </p:spPr>
        <p:txBody>
          <a:bodyPr wrap="square" rtlCol="0">
            <a:spAutoFit/>
          </a:bodyPr>
          <a:lstStyle/>
          <a:p>
            <a:pPr algn="ctr"/>
            <a:r>
              <a:rPr lang="ru-RU" sz="2000" b="1" dirty="0">
                <a:solidFill>
                  <a:schemeClr val="tx2"/>
                </a:solidFill>
              </a:rPr>
              <a:t>Уральское управление Ростехнадзора</a:t>
            </a:r>
          </a:p>
        </p:txBody>
      </p:sp>
      <p:sp>
        <p:nvSpPr>
          <p:cNvPr id="4" name="TextBox 3">
            <a:extLst>
              <a:ext uri="{FF2B5EF4-FFF2-40B4-BE49-F238E27FC236}">
                <a16:creationId xmlns:a16="http://schemas.microsoft.com/office/drawing/2014/main" xmlns="" id="{3D0A43C1-6F42-B9B6-FE17-BA2995EC8EB5}"/>
              </a:ext>
            </a:extLst>
          </p:cNvPr>
          <p:cNvSpPr txBox="1"/>
          <p:nvPr/>
        </p:nvSpPr>
        <p:spPr>
          <a:xfrm>
            <a:off x="3015172" y="968878"/>
            <a:ext cx="5753309" cy="584775"/>
          </a:xfrm>
          <a:prstGeom prst="rect">
            <a:avLst/>
          </a:prstGeom>
          <a:noFill/>
        </p:spPr>
        <p:txBody>
          <a:bodyPr wrap="square" rtlCol="0">
            <a:spAutoFit/>
          </a:bodyPr>
          <a:lstStyle/>
          <a:p>
            <a:pPr algn="ctr"/>
            <a:r>
              <a:rPr lang="ru-RU" sz="3200" dirty="0">
                <a:ln w="0"/>
                <a:effectLst>
                  <a:outerShdw blurRad="38100" dist="19050" dir="2700000" algn="tl" rotWithShape="0">
                    <a:schemeClr val="dk1">
                      <a:alpha val="40000"/>
                    </a:schemeClr>
                  </a:outerShdw>
                </a:effectLst>
              </a:rPr>
              <a:t>Нормативное регулирование</a:t>
            </a:r>
          </a:p>
        </p:txBody>
      </p:sp>
      <p:cxnSp>
        <p:nvCxnSpPr>
          <p:cNvPr id="6" name="Прямая соединительная линия 5">
            <a:extLst>
              <a:ext uri="{FF2B5EF4-FFF2-40B4-BE49-F238E27FC236}">
                <a16:creationId xmlns:a16="http://schemas.microsoft.com/office/drawing/2014/main" xmlns="" id="{2ED2FFF9-E8F5-3C0F-DEFB-DC01A648217B}"/>
              </a:ext>
            </a:extLst>
          </p:cNvPr>
          <p:cNvCxnSpPr/>
          <p:nvPr/>
        </p:nvCxnSpPr>
        <p:spPr>
          <a:xfrm>
            <a:off x="3059832" y="834971"/>
            <a:ext cx="5753309" cy="0"/>
          </a:xfrm>
          <a:prstGeom prst="line">
            <a:avLst/>
          </a:prstGeom>
          <a:ln w="15875">
            <a:solidFill>
              <a:schemeClr val="tx2"/>
            </a:solidFill>
            <a:prstDash val="dash"/>
          </a:ln>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a:extLst>
              <a:ext uri="{FF2B5EF4-FFF2-40B4-BE49-F238E27FC236}">
                <a16:creationId xmlns:a16="http://schemas.microsoft.com/office/drawing/2014/main" xmlns="" id="{64C9D916-E6BD-99BB-950E-A44A62CB4C64}"/>
              </a:ext>
            </a:extLst>
          </p:cNvPr>
          <p:cNvCxnSpPr/>
          <p:nvPr/>
        </p:nvCxnSpPr>
        <p:spPr>
          <a:xfrm>
            <a:off x="433636" y="6276086"/>
            <a:ext cx="8417604" cy="7020"/>
          </a:xfrm>
          <a:prstGeom prst="line">
            <a:avLst/>
          </a:prstGeom>
          <a:ln w="15875">
            <a:solidFill>
              <a:schemeClr val="tx2"/>
            </a:solidFill>
            <a:prstDash val="dash"/>
          </a:ln>
        </p:spPr>
        <p:style>
          <a:lnRef idx="2">
            <a:schemeClr val="accent1"/>
          </a:lnRef>
          <a:fillRef idx="0">
            <a:schemeClr val="accent1"/>
          </a:fillRef>
          <a:effectRef idx="1">
            <a:schemeClr val="accent1"/>
          </a:effectRef>
          <a:fontRef idx="minor">
            <a:schemeClr val="tx1"/>
          </a:fontRef>
        </p:style>
      </p:cxnSp>
      <p:sp>
        <p:nvSpPr>
          <p:cNvPr id="22" name="TextBox 21">
            <a:extLst>
              <a:ext uri="{FF2B5EF4-FFF2-40B4-BE49-F238E27FC236}">
                <a16:creationId xmlns:a16="http://schemas.microsoft.com/office/drawing/2014/main" xmlns="" id="{5EA74344-0FFE-34F8-D412-F87B5AFB91CB}"/>
              </a:ext>
            </a:extLst>
          </p:cNvPr>
          <p:cNvSpPr txBox="1"/>
          <p:nvPr/>
        </p:nvSpPr>
        <p:spPr>
          <a:xfrm>
            <a:off x="395536" y="6283106"/>
            <a:ext cx="590226" cy="369332"/>
          </a:xfrm>
          <a:prstGeom prst="rect">
            <a:avLst/>
          </a:prstGeom>
          <a:noFill/>
        </p:spPr>
        <p:txBody>
          <a:bodyPr wrap="none" rtlCol="0">
            <a:spAutoFit/>
          </a:bodyPr>
          <a:lstStyle/>
          <a:p>
            <a:pPr marL="285750" indent="-285750">
              <a:buBlip>
                <a:blip r:embed="rId5"/>
              </a:buBlip>
            </a:pPr>
            <a:r>
              <a:rPr lang="ru-RU" b="1" dirty="0"/>
              <a:t>4</a:t>
            </a:r>
          </a:p>
        </p:txBody>
      </p:sp>
      <p:cxnSp>
        <p:nvCxnSpPr>
          <p:cNvPr id="23" name="Прямая соединительная линия 22">
            <a:extLst>
              <a:ext uri="{FF2B5EF4-FFF2-40B4-BE49-F238E27FC236}">
                <a16:creationId xmlns:a16="http://schemas.microsoft.com/office/drawing/2014/main" xmlns="" id="{159A74F5-B28D-61E0-7B0A-01F25F91E0DA}"/>
              </a:ext>
            </a:extLst>
          </p:cNvPr>
          <p:cNvCxnSpPr>
            <a:cxnSpLocks/>
          </p:cNvCxnSpPr>
          <p:nvPr/>
        </p:nvCxnSpPr>
        <p:spPr>
          <a:xfrm>
            <a:off x="3059832" y="1973207"/>
            <a:ext cx="0" cy="159649"/>
          </a:xfrm>
          <a:prstGeom prst="line">
            <a:avLst/>
          </a:prstGeom>
          <a:ln>
            <a:solidFill>
              <a:schemeClr val="bg1"/>
            </a:solidFill>
          </a:ln>
          <a:effectLst/>
        </p:spPr>
        <p:style>
          <a:lnRef idx="3">
            <a:schemeClr val="accent1"/>
          </a:lnRef>
          <a:fillRef idx="0">
            <a:schemeClr val="accent1"/>
          </a:fillRef>
          <a:effectRef idx="2">
            <a:schemeClr val="accent1"/>
          </a:effectRef>
          <a:fontRef idx="minor">
            <a:schemeClr val="tx1"/>
          </a:fontRef>
        </p:style>
      </p:cxnSp>
      <p:cxnSp>
        <p:nvCxnSpPr>
          <p:cNvPr id="26" name="Прямая соединительная линия 25">
            <a:extLst>
              <a:ext uri="{FF2B5EF4-FFF2-40B4-BE49-F238E27FC236}">
                <a16:creationId xmlns:a16="http://schemas.microsoft.com/office/drawing/2014/main" xmlns="" id="{E3095221-E1BB-EDB2-AA37-778A9EFF842C}"/>
              </a:ext>
            </a:extLst>
          </p:cNvPr>
          <p:cNvCxnSpPr>
            <a:cxnSpLocks/>
          </p:cNvCxnSpPr>
          <p:nvPr/>
        </p:nvCxnSpPr>
        <p:spPr>
          <a:xfrm>
            <a:off x="3786082" y="3639022"/>
            <a:ext cx="0" cy="329194"/>
          </a:xfrm>
          <a:prstGeom prst="line">
            <a:avLst/>
          </a:prstGeom>
          <a:ln>
            <a:solidFill>
              <a:schemeClr val="bg1"/>
            </a:solidFill>
          </a:ln>
          <a:effectLst/>
        </p:spPr>
        <p:style>
          <a:lnRef idx="3">
            <a:schemeClr val="accent1"/>
          </a:lnRef>
          <a:fillRef idx="0">
            <a:schemeClr val="accent1"/>
          </a:fillRef>
          <a:effectRef idx="2">
            <a:schemeClr val="accent1"/>
          </a:effectRef>
          <a:fontRef idx="minor">
            <a:schemeClr val="tx1"/>
          </a:fontRef>
        </p:style>
      </p:cxnSp>
      <p:sp>
        <p:nvSpPr>
          <p:cNvPr id="3" name="TextBox 2">
            <a:extLst>
              <a:ext uri="{FF2B5EF4-FFF2-40B4-BE49-F238E27FC236}">
                <a16:creationId xmlns:a16="http://schemas.microsoft.com/office/drawing/2014/main" xmlns="" id="{DD77C9FD-5062-31E8-C4F4-B7D391A626A8}"/>
              </a:ext>
            </a:extLst>
          </p:cNvPr>
          <p:cNvSpPr txBox="1"/>
          <p:nvPr/>
        </p:nvSpPr>
        <p:spPr>
          <a:xfrm>
            <a:off x="543654" y="3319963"/>
            <a:ext cx="8197567" cy="1015663"/>
          </a:xfrm>
          <a:prstGeom prst="rect">
            <a:avLst/>
          </a:prstGeom>
          <a:noFill/>
        </p:spPr>
        <p:txBody>
          <a:bodyPr wrap="square" rtlCol="0">
            <a:spAutoFit/>
          </a:bodyPr>
          <a:lstStyle/>
          <a:p>
            <a:pPr algn="ctr"/>
            <a:r>
              <a:rPr lang="ru-RU" sz="2000" dirty="0">
                <a:ln w="0"/>
                <a:effectLst>
                  <a:outerShdw blurRad="38100" dist="19050" dir="2700000" algn="tl" rotWithShape="0">
                    <a:schemeClr val="dk1">
                      <a:alpha val="40000"/>
                    </a:schemeClr>
                  </a:outerShdw>
                </a:effectLst>
              </a:rPr>
              <a:t>Учет объектов осуществляется в реестре объектов, ведение которого осуществляет Федеральная служба по экологическому, технологическому и атомному надзору в установленном порядке</a:t>
            </a:r>
          </a:p>
        </p:txBody>
      </p:sp>
      <p:cxnSp>
        <p:nvCxnSpPr>
          <p:cNvPr id="10" name="Прямая соединительная линия 9">
            <a:extLst>
              <a:ext uri="{FF2B5EF4-FFF2-40B4-BE49-F238E27FC236}">
                <a16:creationId xmlns:a16="http://schemas.microsoft.com/office/drawing/2014/main" xmlns="" id="{8BD68D66-9885-013F-9138-28C4AE75C568}"/>
              </a:ext>
            </a:extLst>
          </p:cNvPr>
          <p:cNvCxnSpPr>
            <a:cxnSpLocks/>
          </p:cNvCxnSpPr>
          <p:nvPr/>
        </p:nvCxnSpPr>
        <p:spPr>
          <a:xfrm flipV="1">
            <a:off x="1752177" y="4323207"/>
            <a:ext cx="2924502" cy="12419"/>
          </a:xfrm>
          <a:prstGeom prst="line">
            <a:avLst/>
          </a:prstGeom>
          <a:ln/>
        </p:spPr>
        <p:style>
          <a:lnRef idx="3">
            <a:schemeClr val="accent6"/>
          </a:lnRef>
          <a:fillRef idx="0">
            <a:schemeClr val="accent6"/>
          </a:fillRef>
          <a:effectRef idx="2">
            <a:schemeClr val="accent6"/>
          </a:effectRef>
          <a:fontRef idx="minor">
            <a:schemeClr val="tx1"/>
          </a:fontRef>
        </p:style>
      </p:cxnSp>
      <p:sp>
        <p:nvSpPr>
          <p:cNvPr id="5" name="TextBox 4">
            <a:extLst>
              <a:ext uri="{FF2B5EF4-FFF2-40B4-BE49-F238E27FC236}">
                <a16:creationId xmlns:a16="http://schemas.microsoft.com/office/drawing/2014/main" xmlns="" id="{EBA2CDA5-FB7C-5BD1-E02E-994AED5CA8F6}"/>
              </a:ext>
            </a:extLst>
          </p:cNvPr>
          <p:cNvSpPr txBox="1"/>
          <p:nvPr/>
        </p:nvSpPr>
        <p:spPr>
          <a:xfrm>
            <a:off x="146554" y="4378142"/>
            <a:ext cx="8886191" cy="1938992"/>
          </a:xfrm>
          <a:prstGeom prst="rect">
            <a:avLst/>
          </a:prstGeom>
          <a:noFill/>
        </p:spPr>
        <p:txBody>
          <a:bodyPr wrap="square" rtlCol="0">
            <a:spAutoFit/>
          </a:bodyPr>
          <a:lstStyle/>
          <a:p>
            <a:pPr algn="ctr"/>
            <a:r>
              <a:rPr lang="ru-RU" sz="2000" dirty="0">
                <a:ln w="0"/>
                <a:effectLst>
                  <a:outerShdw blurRad="38100" dist="19050" dir="2700000" algn="tl" rotWithShape="0">
                    <a:schemeClr val="dk1">
                      <a:alpha val="40000"/>
                    </a:schemeClr>
                  </a:outerShdw>
                </a:effectLst>
              </a:rPr>
              <a:t>С 1 сентября 2024 года вступил в действие Порядок ведения реестра лифтов, подъемных платформ для инвалидов, пассажирских конвейеров (движущихся пешеходных дорожек) и эскалаторов, за исключением эскалаторов в метрополитенах, подлежащих учету Федеральной службой по экологическому, технологическому и атомному надзору, утвержденный приказом Ростехнадзора от 28.12.2023 № 495 </a:t>
            </a:r>
          </a:p>
        </p:txBody>
      </p:sp>
      <p:cxnSp>
        <p:nvCxnSpPr>
          <p:cNvPr id="11" name="Прямая соединительная линия 10">
            <a:extLst>
              <a:ext uri="{FF2B5EF4-FFF2-40B4-BE49-F238E27FC236}">
                <a16:creationId xmlns:a16="http://schemas.microsoft.com/office/drawing/2014/main" xmlns="" id="{58B6CFA3-405B-2E00-2E9B-09922C6D59DB}"/>
              </a:ext>
            </a:extLst>
          </p:cNvPr>
          <p:cNvCxnSpPr>
            <a:cxnSpLocks/>
          </p:cNvCxnSpPr>
          <p:nvPr/>
        </p:nvCxnSpPr>
        <p:spPr>
          <a:xfrm flipV="1">
            <a:off x="4429575" y="3296761"/>
            <a:ext cx="2924502" cy="12419"/>
          </a:xfrm>
          <a:prstGeom prst="line">
            <a:avLst/>
          </a:prstGeom>
          <a:ln/>
        </p:spPr>
        <p:style>
          <a:lnRef idx="3">
            <a:schemeClr val="accent6"/>
          </a:lnRef>
          <a:fillRef idx="0">
            <a:schemeClr val="accent6"/>
          </a:fillRef>
          <a:effectRef idx="2">
            <a:schemeClr val="accent6"/>
          </a:effectRef>
          <a:fontRef idx="minor">
            <a:schemeClr val="tx1"/>
          </a:fontRef>
        </p:style>
      </p:cxnSp>
      <p:sp>
        <p:nvSpPr>
          <p:cNvPr id="12" name="TextBox 11">
            <a:extLst>
              <a:ext uri="{FF2B5EF4-FFF2-40B4-BE49-F238E27FC236}">
                <a16:creationId xmlns:a16="http://schemas.microsoft.com/office/drawing/2014/main" xmlns="" id="{6AF53DEA-43B5-5E85-700A-67A7782E398C}"/>
              </a:ext>
            </a:extLst>
          </p:cNvPr>
          <p:cNvSpPr txBox="1"/>
          <p:nvPr/>
        </p:nvSpPr>
        <p:spPr>
          <a:xfrm>
            <a:off x="146554" y="1679599"/>
            <a:ext cx="8666587" cy="1631216"/>
          </a:xfrm>
          <a:prstGeom prst="rect">
            <a:avLst/>
          </a:prstGeom>
          <a:noFill/>
        </p:spPr>
        <p:txBody>
          <a:bodyPr wrap="square" rtlCol="0">
            <a:spAutoFit/>
          </a:bodyPr>
          <a:lstStyle/>
          <a:p>
            <a:pPr algn="ctr"/>
            <a:r>
              <a:rPr lang="ru-RU" sz="2000" dirty="0">
                <a:ln w="0"/>
                <a:effectLst>
                  <a:outerShdw blurRad="38100" dist="19050" dir="2700000" algn="tl" rotWithShape="0">
                    <a:schemeClr val="dk1">
                      <a:alpha val="40000"/>
                    </a:schemeClr>
                  </a:outerShdw>
                </a:effectLst>
              </a:rPr>
              <a:t>При осуществлении федерального государственного контроля (надзора) в области безопасного использования и содержания объектов проведение плановых проверок не предусмотрено, а внеплановые проверки проводятся по основаниям, установленным Федеральным законом № 248-ФЗ и Постановлением № 336</a:t>
            </a:r>
          </a:p>
        </p:txBody>
      </p:sp>
      <p:sp>
        <p:nvSpPr>
          <p:cNvPr id="8" name="TextBox 7">
            <a:extLst>
              <a:ext uri="{FF2B5EF4-FFF2-40B4-BE49-F238E27FC236}">
                <a16:creationId xmlns:a16="http://schemas.microsoft.com/office/drawing/2014/main" xmlns="" id="{86A0475E-0F4E-BD9C-D239-13DB97588BE0}"/>
              </a:ext>
            </a:extLst>
          </p:cNvPr>
          <p:cNvSpPr txBox="1"/>
          <p:nvPr/>
        </p:nvSpPr>
        <p:spPr>
          <a:xfrm>
            <a:off x="5345871" y="6351161"/>
            <a:ext cx="3633495" cy="369332"/>
          </a:xfrm>
          <a:prstGeom prst="rect">
            <a:avLst/>
          </a:prstGeom>
          <a:noFill/>
        </p:spPr>
        <p:txBody>
          <a:bodyPr wrap="none" rtlCol="0">
            <a:spAutoFit/>
          </a:bodyPr>
          <a:lstStyle/>
          <a:p>
            <a:r>
              <a:rPr lang="ru-RU" b="1" dirty="0">
                <a:solidFill>
                  <a:schemeClr val="tx2"/>
                </a:solidFill>
              </a:rPr>
              <a:t>Уральское управление, 20.11.2024</a:t>
            </a:r>
          </a:p>
        </p:txBody>
      </p:sp>
    </p:spTree>
    <p:extLst>
      <p:ext uri="{BB962C8B-B14F-4D97-AF65-F5344CB8AC3E}">
        <p14:creationId xmlns:p14="http://schemas.microsoft.com/office/powerpoint/2010/main" val="3968556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E1E77F3B-FF49-F47D-072F-B2B6F0BC8498}"/>
            </a:ext>
          </a:extLst>
        </p:cNvPr>
        <p:cNvGrpSpPr/>
        <p:nvPr/>
      </p:nvGrpSpPr>
      <p:grpSpPr>
        <a:xfrm>
          <a:off x="0" y="0"/>
          <a:ext cx="0" cy="0"/>
          <a:chOff x="0" y="0"/>
          <a:chExt cx="0" cy="0"/>
        </a:xfrm>
      </p:grpSpPr>
      <p:pic>
        <p:nvPicPr>
          <p:cNvPr id="1032" name="Picture 8" descr="Что такое ЕПГУ и в чем его преимущества">
            <a:extLst>
              <a:ext uri="{FF2B5EF4-FFF2-40B4-BE49-F238E27FC236}">
                <a16:creationId xmlns:a16="http://schemas.microsoft.com/office/drawing/2014/main" xmlns="" id="{A6DE837F-969B-17A9-53DE-A4337912B06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07854" y="5349467"/>
            <a:ext cx="1073695" cy="78648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amp;Fcy;&amp;iecy;&amp;dcy;&amp;iecy;&amp;rcy;&amp;acy;&amp;lcy;&amp;softcy;&amp;ncy;&amp;acy;&amp;yacy; &amp;scy;&amp;lcy;&amp;ucy;&amp;zhcy;&amp;bcy;&amp;acy; &amp;pcy;&amp;ocy; &amp;ecy;&amp;kcy;&amp;ocy;&amp;lcy;&amp;ocy;&amp;gcy;&amp;icy;&amp;chcy;&amp;iecy;&amp;scy;&amp;kcy;&amp;ocy;&amp;mcy;&amp;ucy;, &amp;tcy;&amp;iecy;&amp;khcy;&amp;ncy;&amp;ocy;&amp;lcy;&amp;ocy;&amp;gcy;&amp;icy;&amp;chcy;&amp;iecy;&amp;scy;&amp;kcy;&amp;ocy;&amp;mcy;&amp;ucy; &amp;icy; &amp;acy;&amp;tcy;&amp;ocy;&amp;mcy;&amp;ncy;&amp;ocy;&amp;mcy;&amp;ucy; &amp;ncy;&amp;acy;&amp;dcy;&amp;zcy;&amp;ocy;&amp;rcy;&amp;ucy; &amp;Rcy;&amp;Ocy;&amp;Scy;&amp;Tcy;&amp;IEcy;&amp;KHcy;&amp;Ncy;&amp;Acy;&amp;Dcy;&amp;Zcy;&amp;Ocy;&amp;Rcy;">
            <a:extLst>
              <a:ext uri="{FF2B5EF4-FFF2-40B4-BE49-F238E27FC236}">
                <a16:creationId xmlns:a16="http://schemas.microsoft.com/office/drawing/2014/main" xmlns="" id="{076BCAF5-6448-F687-70D4-3DC95AF04A0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220" y="143931"/>
            <a:ext cx="1223102" cy="143363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xmlns="" id="{92185004-CFDB-1774-9087-724F0F72B351}"/>
              </a:ext>
            </a:extLst>
          </p:cNvPr>
          <p:cNvSpPr txBox="1"/>
          <p:nvPr/>
        </p:nvSpPr>
        <p:spPr>
          <a:xfrm>
            <a:off x="2892131" y="281865"/>
            <a:ext cx="6088709" cy="400110"/>
          </a:xfrm>
          <a:prstGeom prst="rect">
            <a:avLst/>
          </a:prstGeom>
          <a:noFill/>
        </p:spPr>
        <p:txBody>
          <a:bodyPr wrap="square" rtlCol="0">
            <a:spAutoFit/>
          </a:bodyPr>
          <a:lstStyle/>
          <a:p>
            <a:pPr algn="ctr"/>
            <a:r>
              <a:rPr lang="ru-RU" sz="2000" b="1" dirty="0">
                <a:solidFill>
                  <a:schemeClr val="tx2"/>
                </a:solidFill>
              </a:rPr>
              <a:t>Уральское управление Ростехнадзора</a:t>
            </a:r>
          </a:p>
        </p:txBody>
      </p:sp>
      <p:sp>
        <p:nvSpPr>
          <p:cNvPr id="4" name="TextBox 3">
            <a:extLst>
              <a:ext uri="{FF2B5EF4-FFF2-40B4-BE49-F238E27FC236}">
                <a16:creationId xmlns:a16="http://schemas.microsoft.com/office/drawing/2014/main" xmlns="" id="{275CADBE-F5AD-4425-98F8-ECD5180F9F5A}"/>
              </a:ext>
            </a:extLst>
          </p:cNvPr>
          <p:cNvSpPr txBox="1"/>
          <p:nvPr/>
        </p:nvSpPr>
        <p:spPr>
          <a:xfrm>
            <a:off x="3015172" y="968878"/>
            <a:ext cx="5753309" cy="1077218"/>
          </a:xfrm>
          <a:prstGeom prst="rect">
            <a:avLst/>
          </a:prstGeom>
          <a:noFill/>
        </p:spPr>
        <p:txBody>
          <a:bodyPr wrap="square" rtlCol="0">
            <a:spAutoFit/>
          </a:bodyPr>
          <a:lstStyle/>
          <a:p>
            <a:pPr algn="ctr"/>
            <a:r>
              <a:rPr lang="ru-RU" sz="3200" dirty="0">
                <a:ln w="0"/>
                <a:effectLst>
                  <a:outerShdw blurRad="38100" dist="19050" dir="2700000" algn="tl" rotWithShape="0">
                    <a:schemeClr val="dk1">
                      <a:alpha val="40000"/>
                    </a:schemeClr>
                  </a:outerShdw>
                </a:effectLst>
              </a:rPr>
              <a:t>Уведомление о вводе объекта в эксплуатацию</a:t>
            </a:r>
          </a:p>
        </p:txBody>
      </p:sp>
      <p:cxnSp>
        <p:nvCxnSpPr>
          <p:cNvPr id="6" name="Прямая соединительная линия 5">
            <a:extLst>
              <a:ext uri="{FF2B5EF4-FFF2-40B4-BE49-F238E27FC236}">
                <a16:creationId xmlns:a16="http://schemas.microsoft.com/office/drawing/2014/main" xmlns="" id="{694D3EC1-6064-55DC-94C6-6AEB21EF9C8C}"/>
              </a:ext>
            </a:extLst>
          </p:cNvPr>
          <p:cNvCxnSpPr/>
          <p:nvPr/>
        </p:nvCxnSpPr>
        <p:spPr>
          <a:xfrm>
            <a:off x="3059832" y="834971"/>
            <a:ext cx="5753309" cy="0"/>
          </a:xfrm>
          <a:prstGeom prst="line">
            <a:avLst/>
          </a:prstGeom>
          <a:ln w="15875">
            <a:solidFill>
              <a:schemeClr val="tx2"/>
            </a:solidFill>
            <a:prstDash val="dash"/>
          </a:ln>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a:extLst>
              <a:ext uri="{FF2B5EF4-FFF2-40B4-BE49-F238E27FC236}">
                <a16:creationId xmlns:a16="http://schemas.microsoft.com/office/drawing/2014/main" xmlns="" id="{F77FAAD6-2627-7927-2BD3-1C98E4A1EBD3}"/>
              </a:ext>
            </a:extLst>
          </p:cNvPr>
          <p:cNvCxnSpPr/>
          <p:nvPr/>
        </p:nvCxnSpPr>
        <p:spPr>
          <a:xfrm>
            <a:off x="433636" y="6276086"/>
            <a:ext cx="8417604" cy="7020"/>
          </a:xfrm>
          <a:prstGeom prst="line">
            <a:avLst/>
          </a:prstGeom>
          <a:ln w="15875">
            <a:solidFill>
              <a:schemeClr val="tx2"/>
            </a:solidFill>
            <a:prstDash val="dash"/>
          </a:ln>
        </p:spPr>
        <p:style>
          <a:lnRef idx="2">
            <a:schemeClr val="accent1"/>
          </a:lnRef>
          <a:fillRef idx="0">
            <a:schemeClr val="accent1"/>
          </a:fillRef>
          <a:effectRef idx="1">
            <a:schemeClr val="accent1"/>
          </a:effectRef>
          <a:fontRef idx="minor">
            <a:schemeClr val="tx1"/>
          </a:fontRef>
        </p:style>
      </p:cxnSp>
      <p:sp>
        <p:nvSpPr>
          <p:cNvPr id="22" name="TextBox 21">
            <a:extLst>
              <a:ext uri="{FF2B5EF4-FFF2-40B4-BE49-F238E27FC236}">
                <a16:creationId xmlns:a16="http://schemas.microsoft.com/office/drawing/2014/main" xmlns="" id="{660F1B4F-0BC2-B034-01D4-434821D8D1D9}"/>
              </a:ext>
            </a:extLst>
          </p:cNvPr>
          <p:cNvSpPr txBox="1"/>
          <p:nvPr/>
        </p:nvSpPr>
        <p:spPr>
          <a:xfrm>
            <a:off x="395536" y="6283106"/>
            <a:ext cx="590226" cy="369332"/>
          </a:xfrm>
          <a:prstGeom prst="rect">
            <a:avLst/>
          </a:prstGeom>
          <a:noFill/>
        </p:spPr>
        <p:txBody>
          <a:bodyPr wrap="none" rtlCol="0">
            <a:spAutoFit/>
          </a:bodyPr>
          <a:lstStyle/>
          <a:p>
            <a:pPr marL="285750" indent="-285750">
              <a:buBlip>
                <a:blip r:embed="rId5"/>
              </a:buBlip>
            </a:pPr>
            <a:r>
              <a:rPr lang="ru-RU" b="1" dirty="0"/>
              <a:t>5</a:t>
            </a:r>
          </a:p>
        </p:txBody>
      </p:sp>
      <p:cxnSp>
        <p:nvCxnSpPr>
          <p:cNvPr id="23" name="Прямая соединительная линия 22">
            <a:extLst>
              <a:ext uri="{FF2B5EF4-FFF2-40B4-BE49-F238E27FC236}">
                <a16:creationId xmlns:a16="http://schemas.microsoft.com/office/drawing/2014/main" xmlns="" id="{52062500-B22D-033C-B8CE-E73683D7B8B0}"/>
              </a:ext>
            </a:extLst>
          </p:cNvPr>
          <p:cNvCxnSpPr>
            <a:cxnSpLocks/>
          </p:cNvCxnSpPr>
          <p:nvPr/>
        </p:nvCxnSpPr>
        <p:spPr>
          <a:xfrm>
            <a:off x="3059832" y="1973207"/>
            <a:ext cx="0" cy="159649"/>
          </a:xfrm>
          <a:prstGeom prst="line">
            <a:avLst/>
          </a:prstGeom>
          <a:ln>
            <a:solidFill>
              <a:schemeClr val="bg1"/>
            </a:solidFill>
          </a:ln>
          <a:effectLst/>
        </p:spPr>
        <p:style>
          <a:lnRef idx="3">
            <a:schemeClr val="accent1"/>
          </a:lnRef>
          <a:fillRef idx="0">
            <a:schemeClr val="accent1"/>
          </a:fillRef>
          <a:effectRef idx="2">
            <a:schemeClr val="accent1"/>
          </a:effectRef>
          <a:fontRef idx="minor">
            <a:schemeClr val="tx1"/>
          </a:fontRef>
        </p:style>
      </p:cxnSp>
      <p:cxnSp>
        <p:nvCxnSpPr>
          <p:cNvPr id="26" name="Прямая соединительная линия 25">
            <a:extLst>
              <a:ext uri="{FF2B5EF4-FFF2-40B4-BE49-F238E27FC236}">
                <a16:creationId xmlns:a16="http://schemas.microsoft.com/office/drawing/2014/main" xmlns="" id="{8679257C-1B5F-60E9-C176-95CC8BB58A8E}"/>
              </a:ext>
            </a:extLst>
          </p:cNvPr>
          <p:cNvCxnSpPr>
            <a:cxnSpLocks/>
          </p:cNvCxnSpPr>
          <p:nvPr/>
        </p:nvCxnSpPr>
        <p:spPr>
          <a:xfrm>
            <a:off x="3786082" y="3639022"/>
            <a:ext cx="0" cy="329194"/>
          </a:xfrm>
          <a:prstGeom prst="line">
            <a:avLst/>
          </a:prstGeom>
          <a:ln>
            <a:solidFill>
              <a:schemeClr val="bg1"/>
            </a:solidFill>
          </a:ln>
          <a:effectLst/>
        </p:spPr>
        <p:style>
          <a:lnRef idx="3">
            <a:schemeClr val="accent1"/>
          </a:lnRef>
          <a:fillRef idx="0">
            <a:schemeClr val="accent1"/>
          </a:fillRef>
          <a:effectRef idx="2">
            <a:schemeClr val="accent1"/>
          </a:effectRef>
          <a:fontRef idx="minor">
            <a:schemeClr val="tx1"/>
          </a:fontRef>
        </p:style>
      </p:cxnSp>
      <p:cxnSp>
        <p:nvCxnSpPr>
          <p:cNvPr id="10" name="Прямая соединительная линия 9">
            <a:extLst>
              <a:ext uri="{FF2B5EF4-FFF2-40B4-BE49-F238E27FC236}">
                <a16:creationId xmlns:a16="http://schemas.microsoft.com/office/drawing/2014/main" xmlns="" id="{30A8CD17-F3AF-0D55-22F7-871B6408942E}"/>
              </a:ext>
            </a:extLst>
          </p:cNvPr>
          <p:cNvCxnSpPr>
            <a:cxnSpLocks/>
          </p:cNvCxnSpPr>
          <p:nvPr/>
        </p:nvCxnSpPr>
        <p:spPr>
          <a:xfrm flipV="1">
            <a:off x="3109748" y="5650737"/>
            <a:ext cx="2924502" cy="12419"/>
          </a:xfrm>
          <a:prstGeom prst="line">
            <a:avLst/>
          </a:prstGeom>
          <a:ln/>
        </p:spPr>
        <p:style>
          <a:lnRef idx="3">
            <a:schemeClr val="accent6"/>
          </a:lnRef>
          <a:fillRef idx="0">
            <a:schemeClr val="accent6"/>
          </a:fillRef>
          <a:effectRef idx="2">
            <a:schemeClr val="accent6"/>
          </a:effectRef>
          <a:fontRef idx="minor">
            <a:schemeClr val="tx1"/>
          </a:fontRef>
        </p:style>
      </p:cxnSp>
      <p:sp>
        <p:nvSpPr>
          <p:cNvPr id="12" name="TextBox 11">
            <a:extLst>
              <a:ext uri="{FF2B5EF4-FFF2-40B4-BE49-F238E27FC236}">
                <a16:creationId xmlns:a16="http://schemas.microsoft.com/office/drawing/2014/main" xmlns="" id="{E5EBB45F-F196-57D9-6F1D-B1C789AFA947}"/>
              </a:ext>
            </a:extLst>
          </p:cNvPr>
          <p:cNvSpPr txBox="1"/>
          <p:nvPr/>
        </p:nvSpPr>
        <p:spPr>
          <a:xfrm>
            <a:off x="372221" y="2038536"/>
            <a:ext cx="8479020" cy="2862322"/>
          </a:xfrm>
          <a:prstGeom prst="rect">
            <a:avLst/>
          </a:prstGeom>
          <a:noFill/>
        </p:spPr>
        <p:txBody>
          <a:bodyPr wrap="square" rtlCol="0">
            <a:spAutoFit/>
          </a:bodyPr>
          <a:lstStyle/>
          <a:p>
            <a:pPr algn="ctr"/>
            <a:r>
              <a:rPr lang="ru-RU" sz="2000" dirty="0">
                <a:ln w="0"/>
                <a:effectLst>
                  <a:outerShdw blurRad="38100" dist="19050" dir="2700000" algn="tl" rotWithShape="0">
                    <a:schemeClr val="dk1">
                      <a:alpha val="40000"/>
                    </a:schemeClr>
                  </a:outerShdw>
                </a:effectLst>
              </a:rPr>
              <a:t>Владелец объекта вправе направить уведомление о вводе объекта в эксплуатацию, о смене владельца объекта, а также о выводе объекта из эксплуатации в территориальный орган Ростехнадзора в форме электронного документа, подписанного усиленной квалифицированной электронной подписью, усиленной неквалифицированной электронной подписью либо простой электронной подписью, с использованием федеральной государственной информационной системы «Единый портал государственных и муниципальных услуг (функций)». Формы указанных уведомлений утверждены приказом Ростехнадзора от 14.08.2017 № 309</a:t>
            </a:r>
          </a:p>
        </p:txBody>
      </p:sp>
      <p:pic>
        <p:nvPicPr>
          <p:cNvPr id="1026" name="Picture 2" descr="Электронная цифровая подпись (ЭЦП): разновидности и отличия">
            <a:extLst>
              <a:ext uri="{FF2B5EF4-FFF2-40B4-BE49-F238E27FC236}">
                <a16:creationId xmlns:a16="http://schemas.microsoft.com/office/drawing/2014/main" xmlns="" id="{0DB75925-3FF9-EECF-B418-F8F0804D1B2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84015" y="5123016"/>
            <a:ext cx="1775968" cy="125649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Неквалифицированная электронная подпись (НЭП) — ЭЦП SHOP">
            <a:extLst>
              <a:ext uri="{FF2B5EF4-FFF2-40B4-BE49-F238E27FC236}">
                <a16:creationId xmlns:a16="http://schemas.microsoft.com/office/drawing/2014/main" xmlns="" id="{A6A10649-C6C7-0320-31F1-4CDB559294CC}"/>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457642" y="5349467"/>
            <a:ext cx="868978" cy="868978"/>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xmlns="" id="{6A596941-02BF-2384-FC9E-2CE1410854E4}"/>
              </a:ext>
            </a:extLst>
          </p:cNvPr>
          <p:cNvSpPr txBox="1"/>
          <p:nvPr/>
        </p:nvSpPr>
        <p:spPr>
          <a:xfrm>
            <a:off x="5345871" y="6351161"/>
            <a:ext cx="3633495" cy="369332"/>
          </a:xfrm>
          <a:prstGeom prst="rect">
            <a:avLst/>
          </a:prstGeom>
          <a:noFill/>
        </p:spPr>
        <p:txBody>
          <a:bodyPr wrap="none" rtlCol="0">
            <a:spAutoFit/>
          </a:bodyPr>
          <a:lstStyle/>
          <a:p>
            <a:r>
              <a:rPr lang="ru-RU" b="1" dirty="0">
                <a:solidFill>
                  <a:schemeClr val="tx2"/>
                </a:solidFill>
              </a:rPr>
              <a:t>Уральское управление, 20.11.2024</a:t>
            </a:r>
          </a:p>
        </p:txBody>
      </p:sp>
    </p:spTree>
    <p:extLst>
      <p:ext uri="{BB962C8B-B14F-4D97-AF65-F5344CB8AC3E}">
        <p14:creationId xmlns:p14="http://schemas.microsoft.com/office/powerpoint/2010/main" val="2460260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2" descr="&amp;Fcy;&amp;iecy;&amp;dcy;&amp;iecy;&amp;rcy;&amp;acy;&amp;lcy;&amp;softcy;&amp;ncy;&amp;acy;&amp;yacy; &amp;scy;&amp;lcy;&amp;ucy;&amp;zhcy;&amp;bcy;&amp;acy; &amp;pcy;&amp;ocy; &amp;ecy;&amp;kcy;&amp;ocy;&amp;lcy;&amp;ocy;&amp;gcy;&amp;icy;&amp;chcy;&amp;iecy;&amp;scy;&amp;kcy;&amp;ocy;&amp;mcy;&amp;ucy;, &amp;tcy;&amp;iecy;&amp;khcy;&amp;ncy;&amp;ocy;&amp;lcy;&amp;ocy;&amp;gcy;&amp;icy;&amp;chcy;&amp;iecy;&amp;scy;&amp;kcy;&amp;ocy;&amp;mcy;&amp;ucy; &amp;icy; &amp;acy;&amp;tcy;&amp;ocy;&amp;mcy;&amp;ncy;&amp;ocy;&amp;mcy;&amp;ucy; &amp;ncy;&amp;acy;&amp;dcy;&amp;zcy;&amp;ocy;&amp;rcy;&amp;ucy; &amp;Rcy;&amp;Ocy;&amp;Scy;&amp;Tcy;&amp;IEcy;&amp;KHcy;&amp;Ncy;&amp;Acy;&amp;Dcy;&amp;Zcy;&amp;Ocy;&amp;Rc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2220" y="143931"/>
            <a:ext cx="1223102" cy="143363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892131" y="281865"/>
            <a:ext cx="6088709" cy="400110"/>
          </a:xfrm>
          <a:prstGeom prst="rect">
            <a:avLst/>
          </a:prstGeom>
          <a:noFill/>
        </p:spPr>
        <p:txBody>
          <a:bodyPr wrap="square" rtlCol="0">
            <a:spAutoFit/>
          </a:bodyPr>
          <a:lstStyle/>
          <a:p>
            <a:pPr algn="ctr"/>
            <a:r>
              <a:rPr lang="ru-RU" sz="2000" b="1" dirty="0">
                <a:solidFill>
                  <a:schemeClr val="tx2"/>
                </a:solidFill>
              </a:rPr>
              <a:t>Уральское управление Ростехнадзора</a:t>
            </a:r>
          </a:p>
        </p:txBody>
      </p:sp>
      <p:sp>
        <p:nvSpPr>
          <p:cNvPr id="4" name="TextBox 3"/>
          <p:cNvSpPr txBox="1"/>
          <p:nvPr/>
        </p:nvSpPr>
        <p:spPr>
          <a:xfrm>
            <a:off x="3015172" y="968878"/>
            <a:ext cx="5753309" cy="584775"/>
          </a:xfrm>
          <a:prstGeom prst="rect">
            <a:avLst/>
          </a:prstGeom>
          <a:noFill/>
        </p:spPr>
        <p:txBody>
          <a:bodyPr wrap="square" rtlCol="0">
            <a:spAutoFit/>
          </a:bodyPr>
          <a:lstStyle/>
          <a:p>
            <a:pPr algn="ctr"/>
            <a:r>
              <a:rPr lang="ru-RU" sz="3200" dirty="0">
                <a:ln w="0"/>
                <a:effectLst>
                  <a:outerShdw blurRad="38100" dist="19050" dir="2700000" algn="tl" rotWithShape="0">
                    <a:schemeClr val="dk1">
                      <a:alpha val="40000"/>
                    </a:schemeClr>
                  </a:outerShdw>
                </a:effectLst>
              </a:rPr>
              <a:t>Поднадзорные объекты</a:t>
            </a:r>
          </a:p>
        </p:txBody>
      </p:sp>
      <p:cxnSp>
        <p:nvCxnSpPr>
          <p:cNvPr id="6" name="Прямая соединительная линия 5"/>
          <p:cNvCxnSpPr/>
          <p:nvPr/>
        </p:nvCxnSpPr>
        <p:spPr>
          <a:xfrm>
            <a:off x="3059832" y="834971"/>
            <a:ext cx="5753309" cy="0"/>
          </a:xfrm>
          <a:prstGeom prst="line">
            <a:avLst/>
          </a:prstGeom>
          <a:ln w="15875">
            <a:solidFill>
              <a:schemeClr val="tx2"/>
            </a:solidFill>
            <a:prstDash val="dash"/>
          </a:ln>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p:cNvCxnSpPr/>
          <p:nvPr/>
        </p:nvCxnSpPr>
        <p:spPr>
          <a:xfrm>
            <a:off x="433636" y="6276086"/>
            <a:ext cx="8417604" cy="7020"/>
          </a:xfrm>
          <a:prstGeom prst="line">
            <a:avLst/>
          </a:prstGeom>
          <a:ln w="15875">
            <a:solidFill>
              <a:schemeClr val="tx2"/>
            </a:solidFill>
            <a:prstDash val="dash"/>
          </a:ln>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395536" y="6283106"/>
            <a:ext cx="590226" cy="369332"/>
          </a:xfrm>
          <a:prstGeom prst="rect">
            <a:avLst/>
          </a:prstGeom>
          <a:noFill/>
        </p:spPr>
        <p:txBody>
          <a:bodyPr wrap="none" rtlCol="0">
            <a:spAutoFit/>
          </a:bodyPr>
          <a:lstStyle/>
          <a:p>
            <a:pPr marL="285750" indent="-285750">
              <a:buBlip>
                <a:blip r:embed="rId4"/>
              </a:buBlip>
            </a:pPr>
            <a:r>
              <a:rPr lang="ru-RU" b="1" dirty="0"/>
              <a:t>6</a:t>
            </a:r>
          </a:p>
        </p:txBody>
      </p:sp>
      <p:cxnSp>
        <p:nvCxnSpPr>
          <p:cNvPr id="23" name="Прямая соединительная линия 22">
            <a:extLst>
              <a:ext uri="{FF2B5EF4-FFF2-40B4-BE49-F238E27FC236}">
                <a16:creationId xmlns:a16="http://schemas.microsoft.com/office/drawing/2014/main" xmlns="" id="{50A62CD3-5979-4744-BC33-E255B23173D4}"/>
              </a:ext>
            </a:extLst>
          </p:cNvPr>
          <p:cNvCxnSpPr>
            <a:cxnSpLocks/>
          </p:cNvCxnSpPr>
          <p:nvPr/>
        </p:nvCxnSpPr>
        <p:spPr>
          <a:xfrm>
            <a:off x="3059832" y="1973207"/>
            <a:ext cx="0" cy="159649"/>
          </a:xfrm>
          <a:prstGeom prst="line">
            <a:avLst/>
          </a:prstGeom>
          <a:ln>
            <a:solidFill>
              <a:schemeClr val="bg1"/>
            </a:solidFill>
          </a:ln>
          <a:effectLst/>
        </p:spPr>
        <p:style>
          <a:lnRef idx="3">
            <a:schemeClr val="accent1"/>
          </a:lnRef>
          <a:fillRef idx="0">
            <a:schemeClr val="accent1"/>
          </a:fillRef>
          <a:effectRef idx="2">
            <a:schemeClr val="accent1"/>
          </a:effectRef>
          <a:fontRef idx="minor">
            <a:schemeClr val="tx1"/>
          </a:fontRef>
        </p:style>
      </p:cxnSp>
      <p:cxnSp>
        <p:nvCxnSpPr>
          <p:cNvPr id="26" name="Прямая соединительная линия 25">
            <a:extLst>
              <a:ext uri="{FF2B5EF4-FFF2-40B4-BE49-F238E27FC236}">
                <a16:creationId xmlns:a16="http://schemas.microsoft.com/office/drawing/2014/main" xmlns="" id="{B8AE5E5F-196A-4886-B021-55FBE83B5A49}"/>
              </a:ext>
            </a:extLst>
          </p:cNvPr>
          <p:cNvCxnSpPr>
            <a:cxnSpLocks/>
          </p:cNvCxnSpPr>
          <p:nvPr/>
        </p:nvCxnSpPr>
        <p:spPr>
          <a:xfrm>
            <a:off x="3786082" y="3639022"/>
            <a:ext cx="0" cy="329194"/>
          </a:xfrm>
          <a:prstGeom prst="line">
            <a:avLst/>
          </a:prstGeom>
          <a:ln>
            <a:solidFill>
              <a:schemeClr val="bg1"/>
            </a:solidFill>
          </a:ln>
          <a:effectLst/>
        </p:spPr>
        <p:style>
          <a:lnRef idx="3">
            <a:schemeClr val="accent1"/>
          </a:lnRef>
          <a:fillRef idx="0">
            <a:schemeClr val="accent1"/>
          </a:fillRef>
          <a:effectRef idx="2">
            <a:schemeClr val="accent1"/>
          </a:effectRef>
          <a:fontRef idx="minor">
            <a:schemeClr val="tx1"/>
          </a:fontRef>
        </p:style>
      </p:cxnSp>
      <p:graphicFrame>
        <p:nvGraphicFramePr>
          <p:cNvPr id="5" name="Таблица 4">
            <a:extLst>
              <a:ext uri="{FF2B5EF4-FFF2-40B4-BE49-F238E27FC236}">
                <a16:creationId xmlns:a16="http://schemas.microsoft.com/office/drawing/2014/main" xmlns="" id="{A7FD3447-3648-7C52-A328-30EFC8A984E6}"/>
              </a:ext>
            </a:extLst>
          </p:cNvPr>
          <p:cNvGraphicFramePr>
            <a:graphicFrameLocks noGrp="1"/>
          </p:cNvGraphicFramePr>
          <p:nvPr>
            <p:extLst>
              <p:ext uri="{D42A27DB-BD31-4B8C-83A1-F6EECF244321}">
                <p14:modId xmlns:p14="http://schemas.microsoft.com/office/powerpoint/2010/main" val="3948504249"/>
              </p:ext>
            </p:extLst>
          </p:nvPr>
        </p:nvGraphicFramePr>
        <p:xfrm>
          <a:off x="269196" y="2289746"/>
          <a:ext cx="8582042" cy="2865120"/>
        </p:xfrm>
        <a:graphic>
          <a:graphicData uri="http://schemas.openxmlformats.org/drawingml/2006/table">
            <a:tbl>
              <a:tblPr firstRow="1" firstCol="1" bandRow="1">
                <a:tableStyleId>{0505E3EF-67EA-436B-97B2-0124C06EBD24}</a:tableStyleId>
              </a:tblPr>
              <a:tblGrid>
                <a:gridCol w="2430596">
                  <a:extLst>
                    <a:ext uri="{9D8B030D-6E8A-4147-A177-3AD203B41FA5}">
                      <a16:colId xmlns:a16="http://schemas.microsoft.com/office/drawing/2014/main" xmlns="" val="1691365122"/>
                    </a:ext>
                  </a:extLst>
                </a:gridCol>
                <a:gridCol w="1152128">
                  <a:extLst>
                    <a:ext uri="{9D8B030D-6E8A-4147-A177-3AD203B41FA5}">
                      <a16:colId xmlns:a16="http://schemas.microsoft.com/office/drawing/2014/main" xmlns="" val="3281983205"/>
                    </a:ext>
                  </a:extLst>
                </a:gridCol>
                <a:gridCol w="1945828">
                  <a:extLst>
                    <a:ext uri="{9D8B030D-6E8A-4147-A177-3AD203B41FA5}">
                      <a16:colId xmlns:a16="http://schemas.microsoft.com/office/drawing/2014/main" xmlns="" val="1936138128"/>
                    </a:ext>
                  </a:extLst>
                </a:gridCol>
                <a:gridCol w="1481260">
                  <a:extLst>
                    <a:ext uri="{9D8B030D-6E8A-4147-A177-3AD203B41FA5}">
                      <a16:colId xmlns:a16="http://schemas.microsoft.com/office/drawing/2014/main" xmlns="" val="553824516"/>
                    </a:ext>
                  </a:extLst>
                </a:gridCol>
                <a:gridCol w="1572230">
                  <a:extLst>
                    <a:ext uri="{9D8B030D-6E8A-4147-A177-3AD203B41FA5}">
                      <a16:colId xmlns:a16="http://schemas.microsoft.com/office/drawing/2014/main" xmlns="" val="665224898"/>
                    </a:ext>
                  </a:extLst>
                </a:gridCol>
              </a:tblGrid>
              <a:tr h="0">
                <a:tc>
                  <a:txBody>
                    <a:bodyPr/>
                    <a:lstStyle/>
                    <a:p>
                      <a:pPr indent="450215" algn="ctr">
                        <a:lnSpc>
                          <a:spcPct val="150000"/>
                        </a:lnSpc>
                      </a:pPr>
                      <a:r>
                        <a:rPr lang="ru-RU" sz="1400">
                          <a:effectLst/>
                        </a:rPr>
                        <a:t>Субъект РФ</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ct val="150000"/>
                        </a:lnSpc>
                      </a:pPr>
                      <a:r>
                        <a:rPr lang="ru-RU" sz="1400" dirty="0">
                          <a:effectLst/>
                        </a:rPr>
                        <a:t>Лифты</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ct val="150000"/>
                        </a:lnSpc>
                      </a:pPr>
                      <a:r>
                        <a:rPr lang="ru-RU" sz="1400" dirty="0">
                          <a:effectLst/>
                        </a:rPr>
                        <a:t>Пассажирские конвейеры (движущиеся пешеходные дорожки)</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ct val="150000"/>
                        </a:lnSpc>
                      </a:pPr>
                      <a:r>
                        <a:rPr lang="ru-RU" sz="1400">
                          <a:effectLst/>
                        </a:rPr>
                        <a:t>Подъёмные платформы для инвалидов</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ct val="150000"/>
                        </a:lnSpc>
                      </a:pPr>
                      <a:r>
                        <a:rPr lang="ru-RU" sz="1400" dirty="0">
                          <a:effectLst/>
                        </a:rPr>
                        <a:t>Эскалаторы</a:t>
                      </a:r>
                    </a:p>
                    <a:p>
                      <a:pPr indent="450215" algn="ctr">
                        <a:lnSpc>
                          <a:spcPct val="150000"/>
                        </a:lnSpc>
                      </a:pPr>
                      <a:r>
                        <a:rPr lang="ru-RU" sz="1400" dirty="0">
                          <a:effectLst/>
                        </a:rPr>
                        <a:t>вне метрополитенов</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615146882"/>
                  </a:ext>
                </a:extLst>
              </a:tr>
              <a:tr h="396240">
                <a:tc>
                  <a:txBody>
                    <a:bodyPr/>
                    <a:lstStyle/>
                    <a:p>
                      <a:pPr indent="450215">
                        <a:lnSpc>
                          <a:spcPts val="1900"/>
                        </a:lnSpc>
                      </a:pPr>
                      <a:r>
                        <a:rPr lang="ru-RU" sz="1400" dirty="0">
                          <a:effectLst/>
                        </a:rPr>
                        <a:t>Свердловская область</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ts val="1900"/>
                        </a:lnSpc>
                      </a:pPr>
                      <a:r>
                        <a:rPr lang="ru-RU" sz="1400">
                          <a:effectLst/>
                        </a:rPr>
                        <a:t>19021</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ts val="1900"/>
                        </a:lnSpc>
                      </a:pPr>
                      <a:r>
                        <a:rPr lang="ru-RU" sz="1400">
                          <a:effectLst/>
                        </a:rPr>
                        <a:t>80</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ts val="1900"/>
                        </a:lnSpc>
                      </a:pPr>
                      <a:r>
                        <a:rPr lang="ru-RU" sz="1400">
                          <a:effectLst/>
                        </a:rPr>
                        <a:t>74</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ts val="1900"/>
                        </a:lnSpc>
                      </a:pPr>
                      <a:r>
                        <a:rPr lang="ru-RU" sz="1400">
                          <a:effectLst/>
                        </a:rPr>
                        <a:t>369</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997524847"/>
                  </a:ext>
                </a:extLst>
              </a:tr>
              <a:tr h="396240">
                <a:tc>
                  <a:txBody>
                    <a:bodyPr/>
                    <a:lstStyle/>
                    <a:p>
                      <a:pPr indent="450215">
                        <a:lnSpc>
                          <a:spcPts val="1900"/>
                        </a:lnSpc>
                      </a:pPr>
                      <a:r>
                        <a:rPr lang="ru-RU" sz="1400">
                          <a:effectLst/>
                        </a:rPr>
                        <a:t>Челябинская область</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ts val="1900"/>
                        </a:lnSpc>
                      </a:pPr>
                      <a:r>
                        <a:rPr lang="ru-RU" sz="1400">
                          <a:effectLst/>
                        </a:rPr>
                        <a:t>15242</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ts val="1900"/>
                        </a:lnSpc>
                      </a:pPr>
                      <a:r>
                        <a:rPr lang="ru-RU" sz="1400">
                          <a:effectLst/>
                        </a:rPr>
                        <a:t>17</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ts val="1900"/>
                        </a:lnSpc>
                      </a:pPr>
                      <a:r>
                        <a:rPr lang="ru-RU" sz="1400">
                          <a:effectLst/>
                        </a:rPr>
                        <a:t>61</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ts val="1900"/>
                        </a:lnSpc>
                      </a:pPr>
                      <a:r>
                        <a:rPr lang="ru-RU" sz="1400">
                          <a:effectLst/>
                        </a:rPr>
                        <a:t>134</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160535952"/>
                  </a:ext>
                </a:extLst>
              </a:tr>
              <a:tr h="396240">
                <a:tc>
                  <a:txBody>
                    <a:bodyPr/>
                    <a:lstStyle/>
                    <a:p>
                      <a:pPr indent="450215">
                        <a:lnSpc>
                          <a:spcPts val="1900"/>
                        </a:lnSpc>
                      </a:pPr>
                      <a:r>
                        <a:rPr lang="ru-RU" sz="1400">
                          <a:effectLst/>
                        </a:rPr>
                        <a:t>Курганская область</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ts val="1900"/>
                        </a:lnSpc>
                      </a:pPr>
                      <a:r>
                        <a:rPr lang="ru-RU" sz="1400">
                          <a:effectLst/>
                        </a:rPr>
                        <a:t>2144</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ts val="1900"/>
                        </a:lnSpc>
                      </a:pPr>
                      <a:r>
                        <a:rPr lang="ru-RU" sz="1400">
                          <a:effectLst/>
                        </a:rPr>
                        <a:t>4</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ts val="1900"/>
                        </a:lnSpc>
                      </a:pPr>
                      <a:r>
                        <a:rPr lang="ru-RU" sz="1400">
                          <a:effectLst/>
                        </a:rPr>
                        <a:t>13</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ts val="1900"/>
                        </a:lnSpc>
                      </a:pPr>
                      <a:r>
                        <a:rPr lang="ru-RU" sz="1400">
                          <a:effectLst/>
                        </a:rPr>
                        <a:t>16</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4083464417"/>
                  </a:ext>
                </a:extLst>
              </a:tr>
              <a:tr h="396240">
                <a:tc>
                  <a:txBody>
                    <a:bodyPr/>
                    <a:lstStyle/>
                    <a:p>
                      <a:pPr indent="450215">
                        <a:lnSpc>
                          <a:spcPts val="1900"/>
                        </a:lnSpc>
                      </a:pPr>
                      <a:r>
                        <a:rPr lang="ru-RU" sz="1400">
                          <a:effectLst/>
                        </a:rPr>
                        <a:t>Управление</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ts val="1900"/>
                        </a:lnSpc>
                      </a:pPr>
                      <a:r>
                        <a:rPr lang="ru-RU" sz="1400">
                          <a:effectLst/>
                        </a:rPr>
                        <a:t>36407</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ts val="1900"/>
                        </a:lnSpc>
                      </a:pPr>
                      <a:r>
                        <a:rPr lang="ru-RU" sz="1400">
                          <a:effectLst/>
                        </a:rPr>
                        <a:t>101</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ts val="1900"/>
                        </a:lnSpc>
                      </a:pPr>
                      <a:r>
                        <a:rPr lang="ru-RU" sz="1400">
                          <a:effectLst/>
                        </a:rPr>
                        <a:t>148</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ts val="1900"/>
                        </a:lnSpc>
                      </a:pPr>
                      <a:r>
                        <a:rPr lang="ru-RU" sz="1400" dirty="0">
                          <a:effectLst/>
                        </a:rPr>
                        <a:t>519</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679029522"/>
                  </a:ext>
                </a:extLst>
              </a:tr>
            </a:tbl>
          </a:graphicData>
        </a:graphic>
      </p:graphicFrame>
      <p:sp>
        <p:nvSpPr>
          <p:cNvPr id="7" name="TextBox 6">
            <a:extLst>
              <a:ext uri="{FF2B5EF4-FFF2-40B4-BE49-F238E27FC236}">
                <a16:creationId xmlns:a16="http://schemas.microsoft.com/office/drawing/2014/main" xmlns="" id="{86870265-D384-D1AF-10EE-A381F2F3082E}"/>
              </a:ext>
            </a:extLst>
          </p:cNvPr>
          <p:cNvSpPr txBox="1"/>
          <p:nvPr/>
        </p:nvSpPr>
        <p:spPr>
          <a:xfrm>
            <a:off x="5345871" y="6351161"/>
            <a:ext cx="3633495" cy="369332"/>
          </a:xfrm>
          <a:prstGeom prst="rect">
            <a:avLst/>
          </a:prstGeom>
          <a:noFill/>
        </p:spPr>
        <p:txBody>
          <a:bodyPr wrap="none" rtlCol="0">
            <a:spAutoFit/>
          </a:bodyPr>
          <a:lstStyle/>
          <a:p>
            <a:r>
              <a:rPr lang="ru-RU" b="1" dirty="0">
                <a:solidFill>
                  <a:schemeClr val="tx2"/>
                </a:solidFill>
              </a:rPr>
              <a:t>Уральское управление, 20.11.2024</a:t>
            </a:r>
          </a:p>
        </p:txBody>
      </p:sp>
    </p:spTree>
    <p:extLst>
      <p:ext uri="{BB962C8B-B14F-4D97-AF65-F5344CB8AC3E}">
        <p14:creationId xmlns:p14="http://schemas.microsoft.com/office/powerpoint/2010/main" val="1254244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F1A4B36F-7BC4-EE9E-C905-86489A983B94}"/>
            </a:ext>
          </a:extLst>
        </p:cNvPr>
        <p:cNvGrpSpPr/>
        <p:nvPr/>
      </p:nvGrpSpPr>
      <p:grpSpPr>
        <a:xfrm>
          <a:off x="0" y="0"/>
          <a:ext cx="0" cy="0"/>
          <a:chOff x="0" y="0"/>
          <a:chExt cx="0" cy="0"/>
        </a:xfrm>
      </p:grpSpPr>
      <p:cxnSp>
        <p:nvCxnSpPr>
          <p:cNvPr id="16" name="Прямая соединительная линия 15">
            <a:extLst>
              <a:ext uri="{FF2B5EF4-FFF2-40B4-BE49-F238E27FC236}">
                <a16:creationId xmlns:a16="http://schemas.microsoft.com/office/drawing/2014/main" xmlns="" id="{63DE116D-8577-5FC4-9794-F91786A5FB5D}"/>
              </a:ext>
            </a:extLst>
          </p:cNvPr>
          <p:cNvCxnSpPr/>
          <p:nvPr/>
        </p:nvCxnSpPr>
        <p:spPr>
          <a:xfrm>
            <a:off x="433636" y="6292412"/>
            <a:ext cx="8424936" cy="0"/>
          </a:xfrm>
          <a:prstGeom prst="line">
            <a:avLst/>
          </a:prstGeom>
          <a:ln w="15875">
            <a:solidFill>
              <a:schemeClr val="tx2"/>
            </a:solidFill>
            <a:prstDash val="dash"/>
          </a:ln>
        </p:spPr>
        <p:style>
          <a:lnRef idx="2">
            <a:schemeClr val="accent1"/>
          </a:lnRef>
          <a:fillRef idx="0">
            <a:schemeClr val="accent1"/>
          </a:fillRef>
          <a:effectRef idx="1">
            <a:schemeClr val="accent1"/>
          </a:effectRef>
          <a:fontRef idx="minor">
            <a:schemeClr val="tx1"/>
          </a:fontRef>
        </p:style>
      </p:cxnSp>
      <p:sp>
        <p:nvSpPr>
          <p:cNvPr id="22" name="TextBox 21">
            <a:extLst>
              <a:ext uri="{FF2B5EF4-FFF2-40B4-BE49-F238E27FC236}">
                <a16:creationId xmlns:a16="http://schemas.microsoft.com/office/drawing/2014/main" xmlns="" id="{49024A63-63E0-EDED-8C36-A4F35C3DE9AD}"/>
              </a:ext>
            </a:extLst>
          </p:cNvPr>
          <p:cNvSpPr txBox="1"/>
          <p:nvPr/>
        </p:nvSpPr>
        <p:spPr>
          <a:xfrm>
            <a:off x="395536" y="6283106"/>
            <a:ext cx="590226" cy="369332"/>
          </a:xfrm>
          <a:prstGeom prst="rect">
            <a:avLst/>
          </a:prstGeom>
          <a:noFill/>
        </p:spPr>
        <p:txBody>
          <a:bodyPr wrap="none" rtlCol="0">
            <a:spAutoFit/>
          </a:bodyPr>
          <a:lstStyle/>
          <a:p>
            <a:pPr marL="285750" indent="-285750">
              <a:buBlip>
                <a:blip r:embed="rId2"/>
              </a:buBlip>
            </a:pPr>
            <a:r>
              <a:rPr lang="ru-RU" b="1" dirty="0">
                <a:solidFill>
                  <a:srgbClr val="1F497D"/>
                </a:solidFill>
              </a:rPr>
              <a:t>7</a:t>
            </a:r>
          </a:p>
        </p:txBody>
      </p:sp>
      <p:pic>
        <p:nvPicPr>
          <p:cNvPr id="13" name="Picture 2" descr="&amp;Fcy;&amp;iecy;&amp;dcy;&amp;iecy;&amp;rcy;&amp;acy;&amp;lcy;&amp;softcy;&amp;ncy;&amp;acy;&amp;yacy; &amp;scy;&amp;lcy;&amp;ucy;&amp;zhcy;&amp;bcy;&amp;acy; &amp;pcy;&amp;ocy; &amp;ecy;&amp;kcy;&amp;ocy;&amp;lcy;&amp;ocy;&amp;gcy;&amp;icy;&amp;chcy;&amp;iecy;&amp;scy;&amp;kcy;&amp;ocy;&amp;mcy;&amp;ucy;, &amp;tcy;&amp;iecy;&amp;khcy;&amp;ncy;&amp;ocy;&amp;lcy;&amp;ocy;&amp;gcy;&amp;icy;&amp;chcy;&amp;iecy;&amp;scy;&amp;kcy;&amp;ocy;&amp;mcy;&amp;ucy; &amp;icy; &amp;acy;&amp;tcy;&amp;ocy;&amp;mcy;&amp;ncy;&amp;ocy;&amp;mcy;&amp;ucy; &amp;ncy;&amp;acy;&amp;dcy;&amp;zcy;&amp;ocy;&amp;rcy;&amp;ucy; &amp;Rcy;&amp;Ocy;&amp;Scy;&amp;Tcy;&amp;IEcy;&amp;KHcy;&amp;Ncy;&amp;Acy;&amp;Dcy;&amp;Zcy;&amp;Ocy;&amp;Rcy;">
            <a:extLst>
              <a:ext uri="{FF2B5EF4-FFF2-40B4-BE49-F238E27FC236}">
                <a16:creationId xmlns:a16="http://schemas.microsoft.com/office/drawing/2014/main" xmlns="" id="{EE658811-E0C1-F942-D76A-F91A69727D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2220" y="143930"/>
            <a:ext cx="1573978" cy="1844909"/>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xmlns="" id="{1E6883B7-1FFB-BEDF-8087-3A235CB06859}"/>
              </a:ext>
            </a:extLst>
          </p:cNvPr>
          <p:cNvSpPr txBox="1"/>
          <p:nvPr/>
        </p:nvSpPr>
        <p:spPr>
          <a:xfrm>
            <a:off x="3041860" y="912785"/>
            <a:ext cx="5753309" cy="584775"/>
          </a:xfrm>
          <a:prstGeom prst="rect">
            <a:avLst/>
          </a:prstGeom>
          <a:noFill/>
        </p:spPr>
        <p:txBody>
          <a:bodyPr wrap="square" rtlCol="0">
            <a:spAutoFit/>
          </a:bodyPr>
          <a:lstStyle>
            <a:defPPr>
              <a:defRPr lang="ru-RU"/>
            </a:defPPr>
            <a:lvl1pPr algn="ctr">
              <a:defRPr sz="3200">
                <a:ln w="0"/>
                <a:effectLst>
                  <a:outerShdw blurRad="38100" dist="19050" dir="2700000" algn="tl" rotWithShape="0">
                    <a:schemeClr val="dk1">
                      <a:alpha val="40000"/>
                    </a:schemeClr>
                  </a:outerShdw>
                </a:effectLst>
              </a:defRPr>
            </a:lvl1pPr>
          </a:lstStyle>
          <a:p>
            <a:r>
              <a:rPr lang="ru-RU" dirty="0"/>
              <a:t>Обращения граждан</a:t>
            </a:r>
          </a:p>
        </p:txBody>
      </p:sp>
      <p:sp>
        <p:nvSpPr>
          <p:cNvPr id="14" name="TextBox 13">
            <a:extLst>
              <a:ext uri="{FF2B5EF4-FFF2-40B4-BE49-F238E27FC236}">
                <a16:creationId xmlns:a16="http://schemas.microsoft.com/office/drawing/2014/main" xmlns="" id="{69E383DD-BE3A-BE08-3578-DC695B288F96}"/>
              </a:ext>
            </a:extLst>
          </p:cNvPr>
          <p:cNvSpPr txBox="1"/>
          <p:nvPr/>
        </p:nvSpPr>
        <p:spPr>
          <a:xfrm>
            <a:off x="2892131" y="281865"/>
            <a:ext cx="6088709" cy="400110"/>
          </a:xfrm>
          <a:prstGeom prst="rect">
            <a:avLst/>
          </a:prstGeom>
          <a:noFill/>
        </p:spPr>
        <p:txBody>
          <a:bodyPr wrap="square" rtlCol="0">
            <a:spAutoFit/>
          </a:bodyPr>
          <a:lstStyle/>
          <a:p>
            <a:pPr algn="ctr"/>
            <a:r>
              <a:rPr lang="ru-RU" sz="2000" b="1" dirty="0">
                <a:solidFill>
                  <a:srgbClr val="1F497D"/>
                </a:solidFill>
              </a:rPr>
              <a:t>Уральское управление Ростехнадзора</a:t>
            </a:r>
          </a:p>
        </p:txBody>
      </p:sp>
      <p:cxnSp>
        <p:nvCxnSpPr>
          <p:cNvPr id="15" name="Прямая соединительная линия 14">
            <a:extLst>
              <a:ext uri="{FF2B5EF4-FFF2-40B4-BE49-F238E27FC236}">
                <a16:creationId xmlns:a16="http://schemas.microsoft.com/office/drawing/2014/main" xmlns="" id="{3D2EC252-C1AE-FB63-EBC1-0BC7065A2EFA}"/>
              </a:ext>
            </a:extLst>
          </p:cNvPr>
          <p:cNvCxnSpPr/>
          <p:nvPr/>
        </p:nvCxnSpPr>
        <p:spPr>
          <a:xfrm>
            <a:off x="3059832" y="834971"/>
            <a:ext cx="5753309" cy="0"/>
          </a:xfrm>
          <a:prstGeom prst="line">
            <a:avLst/>
          </a:prstGeom>
          <a:ln w="15875">
            <a:solidFill>
              <a:schemeClr val="tx2"/>
            </a:solidFill>
            <a:prstDash val="dash"/>
          </a:ln>
        </p:spPr>
        <p:style>
          <a:lnRef idx="2">
            <a:schemeClr val="accent1"/>
          </a:lnRef>
          <a:fillRef idx="0">
            <a:schemeClr val="accent1"/>
          </a:fillRef>
          <a:effectRef idx="1">
            <a:schemeClr val="accent1"/>
          </a:effectRef>
          <a:fontRef idx="minor">
            <a:schemeClr val="tx1"/>
          </a:fontRef>
        </p:style>
      </p:cxnSp>
      <p:graphicFrame>
        <p:nvGraphicFramePr>
          <p:cNvPr id="4" name="Таблица 3">
            <a:extLst>
              <a:ext uri="{FF2B5EF4-FFF2-40B4-BE49-F238E27FC236}">
                <a16:creationId xmlns:a16="http://schemas.microsoft.com/office/drawing/2014/main" xmlns="" id="{49090670-2A4A-5206-067F-59768225C6C2}"/>
              </a:ext>
            </a:extLst>
          </p:cNvPr>
          <p:cNvGraphicFramePr>
            <a:graphicFrameLocks noGrp="1"/>
          </p:cNvGraphicFramePr>
          <p:nvPr>
            <p:extLst>
              <p:ext uri="{D42A27DB-BD31-4B8C-83A1-F6EECF244321}">
                <p14:modId xmlns:p14="http://schemas.microsoft.com/office/powerpoint/2010/main" val="3419735445"/>
              </p:ext>
            </p:extLst>
          </p:nvPr>
        </p:nvGraphicFramePr>
        <p:xfrm>
          <a:off x="433637" y="2141835"/>
          <a:ext cx="8379504" cy="3881192"/>
        </p:xfrm>
        <a:graphic>
          <a:graphicData uri="http://schemas.openxmlformats.org/drawingml/2006/table">
            <a:tbl>
              <a:tblPr firstRow="1" firstCol="1" bandRow="1">
                <a:tableStyleId>{0505E3EF-67EA-436B-97B2-0124C06EBD24}</a:tableStyleId>
              </a:tblPr>
              <a:tblGrid>
                <a:gridCol w="4193498">
                  <a:extLst>
                    <a:ext uri="{9D8B030D-6E8A-4147-A177-3AD203B41FA5}">
                      <a16:colId xmlns:a16="http://schemas.microsoft.com/office/drawing/2014/main" xmlns="" val="3413288684"/>
                    </a:ext>
                  </a:extLst>
                </a:gridCol>
                <a:gridCol w="4186006">
                  <a:extLst>
                    <a:ext uri="{9D8B030D-6E8A-4147-A177-3AD203B41FA5}">
                      <a16:colId xmlns:a16="http://schemas.microsoft.com/office/drawing/2014/main" xmlns="" val="229075565"/>
                    </a:ext>
                  </a:extLst>
                </a:gridCol>
              </a:tblGrid>
              <a:tr h="1073316">
                <a:tc>
                  <a:txBody>
                    <a:bodyPr/>
                    <a:lstStyle/>
                    <a:p>
                      <a:pPr indent="450215" algn="ctr">
                        <a:lnSpc>
                          <a:spcPct val="150000"/>
                        </a:lnSpc>
                      </a:pPr>
                      <a:r>
                        <a:rPr lang="ru-RU" sz="1400">
                          <a:effectLst/>
                        </a:rPr>
                        <a:t>Субъект РФ</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ct val="150000"/>
                        </a:lnSpc>
                      </a:pPr>
                      <a:r>
                        <a:rPr lang="ru-RU" sz="1400">
                          <a:effectLst/>
                        </a:rPr>
                        <a:t>Количество поступивших обращений</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351515627"/>
                  </a:ext>
                </a:extLst>
              </a:tr>
              <a:tr h="701969">
                <a:tc>
                  <a:txBody>
                    <a:bodyPr/>
                    <a:lstStyle/>
                    <a:p>
                      <a:pPr indent="450215">
                        <a:lnSpc>
                          <a:spcPts val="1900"/>
                        </a:lnSpc>
                      </a:pPr>
                      <a:r>
                        <a:rPr lang="ru-RU" sz="1400">
                          <a:effectLst/>
                        </a:rPr>
                        <a:t>Свердловская область</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ts val="1900"/>
                        </a:lnSpc>
                      </a:pPr>
                      <a:r>
                        <a:rPr lang="ru-RU" sz="1400">
                          <a:effectLst/>
                        </a:rPr>
                        <a:t>247</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4007172670"/>
                  </a:ext>
                </a:extLst>
              </a:tr>
              <a:tr h="701969">
                <a:tc>
                  <a:txBody>
                    <a:bodyPr/>
                    <a:lstStyle/>
                    <a:p>
                      <a:pPr indent="450215">
                        <a:lnSpc>
                          <a:spcPts val="1900"/>
                        </a:lnSpc>
                      </a:pPr>
                      <a:r>
                        <a:rPr lang="ru-RU" sz="1400" dirty="0">
                          <a:effectLst/>
                        </a:rPr>
                        <a:t>Челябинская область</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ts val="1900"/>
                        </a:lnSpc>
                      </a:pPr>
                      <a:r>
                        <a:rPr lang="ru-RU" sz="1400">
                          <a:effectLst/>
                        </a:rPr>
                        <a:t>29</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993940944"/>
                  </a:ext>
                </a:extLst>
              </a:tr>
              <a:tr h="701969">
                <a:tc>
                  <a:txBody>
                    <a:bodyPr/>
                    <a:lstStyle/>
                    <a:p>
                      <a:pPr indent="450215">
                        <a:lnSpc>
                          <a:spcPts val="1900"/>
                        </a:lnSpc>
                      </a:pPr>
                      <a:r>
                        <a:rPr lang="ru-RU" sz="1400">
                          <a:effectLst/>
                        </a:rPr>
                        <a:t>Курганская область</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ts val="1900"/>
                        </a:lnSpc>
                      </a:pPr>
                      <a:r>
                        <a:rPr lang="ru-RU" sz="1400">
                          <a:effectLst/>
                        </a:rPr>
                        <a:t>15</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109441162"/>
                  </a:ext>
                </a:extLst>
              </a:tr>
              <a:tr h="701969">
                <a:tc>
                  <a:txBody>
                    <a:bodyPr/>
                    <a:lstStyle/>
                    <a:p>
                      <a:pPr indent="450215">
                        <a:lnSpc>
                          <a:spcPts val="1900"/>
                        </a:lnSpc>
                      </a:pPr>
                      <a:r>
                        <a:rPr lang="ru-RU" sz="1400">
                          <a:effectLst/>
                        </a:rPr>
                        <a:t>Управление</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ts val="1900"/>
                        </a:lnSpc>
                      </a:pPr>
                      <a:r>
                        <a:rPr lang="ru-RU" sz="1400" dirty="0">
                          <a:effectLst/>
                        </a:rPr>
                        <a:t>291</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793124474"/>
                  </a:ext>
                </a:extLst>
              </a:tr>
            </a:tbl>
          </a:graphicData>
        </a:graphic>
      </p:graphicFrame>
      <p:sp>
        <p:nvSpPr>
          <p:cNvPr id="2" name="TextBox 1">
            <a:extLst>
              <a:ext uri="{FF2B5EF4-FFF2-40B4-BE49-F238E27FC236}">
                <a16:creationId xmlns:a16="http://schemas.microsoft.com/office/drawing/2014/main" xmlns="" id="{5D81640F-BAD9-CEBE-836B-DDB0C6907176}"/>
              </a:ext>
            </a:extLst>
          </p:cNvPr>
          <p:cNvSpPr txBox="1"/>
          <p:nvPr/>
        </p:nvSpPr>
        <p:spPr>
          <a:xfrm>
            <a:off x="5345871" y="6351161"/>
            <a:ext cx="3633495" cy="369332"/>
          </a:xfrm>
          <a:prstGeom prst="rect">
            <a:avLst/>
          </a:prstGeom>
          <a:noFill/>
        </p:spPr>
        <p:txBody>
          <a:bodyPr wrap="none" rtlCol="0">
            <a:spAutoFit/>
          </a:bodyPr>
          <a:lstStyle/>
          <a:p>
            <a:r>
              <a:rPr lang="ru-RU" b="1" dirty="0">
                <a:solidFill>
                  <a:schemeClr val="tx2"/>
                </a:solidFill>
              </a:rPr>
              <a:t>Уральское управление, 20.11.2024</a:t>
            </a:r>
          </a:p>
        </p:txBody>
      </p:sp>
    </p:spTree>
    <p:extLst>
      <p:ext uri="{BB962C8B-B14F-4D97-AF65-F5344CB8AC3E}">
        <p14:creationId xmlns:p14="http://schemas.microsoft.com/office/powerpoint/2010/main" val="3208555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B3B9F9F5-A2BB-69FB-AFD0-7A8321FE3C54}"/>
            </a:ext>
          </a:extLst>
        </p:cNvPr>
        <p:cNvGrpSpPr/>
        <p:nvPr/>
      </p:nvGrpSpPr>
      <p:grpSpPr>
        <a:xfrm>
          <a:off x="0" y="0"/>
          <a:ext cx="0" cy="0"/>
          <a:chOff x="0" y="0"/>
          <a:chExt cx="0" cy="0"/>
        </a:xfrm>
      </p:grpSpPr>
      <p:cxnSp>
        <p:nvCxnSpPr>
          <p:cNvPr id="16" name="Прямая соединительная линия 15">
            <a:extLst>
              <a:ext uri="{FF2B5EF4-FFF2-40B4-BE49-F238E27FC236}">
                <a16:creationId xmlns:a16="http://schemas.microsoft.com/office/drawing/2014/main" xmlns="" id="{C62C3FB4-61BB-EC65-C693-3E703E676B28}"/>
              </a:ext>
            </a:extLst>
          </p:cNvPr>
          <p:cNvCxnSpPr/>
          <p:nvPr/>
        </p:nvCxnSpPr>
        <p:spPr>
          <a:xfrm>
            <a:off x="433636" y="6292412"/>
            <a:ext cx="8424936" cy="0"/>
          </a:xfrm>
          <a:prstGeom prst="line">
            <a:avLst/>
          </a:prstGeom>
          <a:ln w="15875">
            <a:solidFill>
              <a:schemeClr val="tx2"/>
            </a:solidFill>
            <a:prstDash val="dash"/>
          </a:ln>
        </p:spPr>
        <p:style>
          <a:lnRef idx="2">
            <a:schemeClr val="accent1"/>
          </a:lnRef>
          <a:fillRef idx="0">
            <a:schemeClr val="accent1"/>
          </a:fillRef>
          <a:effectRef idx="1">
            <a:schemeClr val="accent1"/>
          </a:effectRef>
          <a:fontRef idx="minor">
            <a:schemeClr val="tx1"/>
          </a:fontRef>
        </p:style>
      </p:cxnSp>
      <p:sp>
        <p:nvSpPr>
          <p:cNvPr id="22" name="TextBox 21">
            <a:extLst>
              <a:ext uri="{FF2B5EF4-FFF2-40B4-BE49-F238E27FC236}">
                <a16:creationId xmlns:a16="http://schemas.microsoft.com/office/drawing/2014/main" xmlns="" id="{A0029A2E-207B-645D-E4D9-4AC8E76E02BE}"/>
              </a:ext>
            </a:extLst>
          </p:cNvPr>
          <p:cNvSpPr txBox="1"/>
          <p:nvPr/>
        </p:nvSpPr>
        <p:spPr>
          <a:xfrm>
            <a:off x="395536" y="6283106"/>
            <a:ext cx="590226" cy="369332"/>
          </a:xfrm>
          <a:prstGeom prst="rect">
            <a:avLst/>
          </a:prstGeom>
          <a:noFill/>
        </p:spPr>
        <p:txBody>
          <a:bodyPr wrap="none" rtlCol="0">
            <a:spAutoFit/>
          </a:bodyPr>
          <a:lstStyle/>
          <a:p>
            <a:pPr marL="285750" indent="-285750">
              <a:buBlip>
                <a:blip r:embed="rId2"/>
              </a:buBlip>
            </a:pPr>
            <a:r>
              <a:rPr lang="ru-RU" b="1" dirty="0">
                <a:solidFill>
                  <a:srgbClr val="1F497D"/>
                </a:solidFill>
              </a:rPr>
              <a:t>8</a:t>
            </a:r>
          </a:p>
        </p:txBody>
      </p:sp>
      <p:pic>
        <p:nvPicPr>
          <p:cNvPr id="13" name="Picture 2" descr="&amp;Fcy;&amp;iecy;&amp;dcy;&amp;iecy;&amp;rcy;&amp;acy;&amp;lcy;&amp;softcy;&amp;ncy;&amp;acy;&amp;yacy; &amp;scy;&amp;lcy;&amp;ucy;&amp;zhcy;&amp;bcy;&amp;acy; &amp;pcy;&amp;ocy; &amp;ecy;&amp;kcy;&amp;ocy;&amp;lcy;&amp;ocy;&amp;gcy;&amp;icy;&amp;chcy;&amp;iecy;&amp;scy;&amp;kcy;&amp;ocy;&amp;mcy;&amp;ucy;, &amp;tcy;&amp;iecy;&amp;khcy;&amp;ncy;&amp;ocy;&amp;lcy;&amp;ocy;&amp;gcy;&amp;icy;&amp;chcy;&amp;iecy;&amp;scy;&amp;kcy;&amp;ocy;&amp;mcy;&amp;ucy; &amp;icy; &amp;acy;&amp;tcy;&amp;ocy;&amp;mcy;&amp;ncy;&amp;ocy;&amp;mcy;&amp;ucy; &amp;ncy;&amp;acy;&amp;dcy;&amp;zcy;&amp;ocy;&amp;rcy;&amp;ucy; &amp;Rcy;&amp;Ocy;&amp;Scy;&amp;Tcy;&amp;IEcy;&amp;KHcy;&amp;Ncy;&amp;Acy;&amp;Dcy;&amp;Zcy;&amp;Ocy;&amp;Rcy;">
            <a:extLst>
              <a:ext uri="{FF2B5EF4-FFF2-40B4-BE49-F238E27FC236}">
                <a16:creationId xmlns:a16="http://schemas.microsoft.com/office/drawing/2014/main" xmlns="" id="{F22FD23E-8F6D-C803-93E4-493AF68E07F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2220" y="143930"/>
            <a:ext cx="1573978" cy="1844909"/>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xmlns="" id="{FAB13D76-B81E-650F-6B30-1718AFB2F315}"/>
              </a:ext>
            </a:extLst>
          </p:cNvPr>
          <p:cNvSpPr txBox="1"/>
          <p:nvPr/>
        </p:nvSpPr>
        <p:spPr>
          <a:xfrm>
            <a:off x="3041860" y="912785"/>
            <a:ext cx="5753309" cy="584775"/>
          </a:xfrm>
          <a:prstGeom prst="rect">
            <a:avLst/>
          </a:prstGeom>
          <a:noFill/>
        </p:spPr>
        <p:txBody>
          <a:bodyPr wrap="square" rtlCol="0">
            <a:spAutoFit/>
          </a:bodyPr>
          <a:lstStyle>
            <a:defPPr>
              <a:defRPr lang="ru-RU"/>
            </a:defPPr>
            <a:lvl1pPr algn="ctr">
              <a:defRPr sz="3200">
                <a:ln w="0"/>
                <a:effectLst>
                  <a:outerShdw blurRad="38100" dist="19050" dir="2700000" algn="tl" rotWithShape="0">
                    <a:schemeClr val="dk1">
                      <a:alpha val="40000"/>
                    </a:schemeClr>
                  </a:outerShdw>
                </a:effectLst>
              </a:defRPr>
            </a:lvl1pPr>
          </a:lstStyle>
          <a:p>
            <a:r>
              <a:rPr lang="ru-RU" dirty="0"/>
              <a:t>Выездные обследования</a:t>
            </a:r>
          </a:p>
        </p:txBody>
      </p:sp>
      <p:sp>
        <p:nvSpPr>
          <p:cNvPr id="14" name="TextBox 13">
            <a:extLst>
              <a:ext uri="{FF2B5EF4-FFF2-40B4-BE49-F238E27FC236}">
                <a16:creationId xmlns:a16="http://schemas.microsoft.com/office/drawing/2014/main" xmlns="" id="{2E171C7B-B5F4-27E3-61A1-E43839058FA2}"/>
              </a:ext>
            </a:extLst>
          </p:cNvPr>
          <p:cNvSpPr txBox="1"/>
          <p:nvPr/>
        </p:nvSpPr>
        <p:spPr>
          <a:xfrm>
            <a:off x="2892131" y="281865"/>
            <a:ext cx="6088709" cy="400110"/>
          </a:xfrm>
          <a:prstGeom prst="rect">
            <a:avLst/>
          </a:prstGeom>
          <a:noFill/>
        </p:spPr>
        <p:txBody>
          <a:bodyPr wrap="square" rtlCol="0">
            <a:spAutoFit/>
          </a:bodyPr>
          <a:lstStyle/>
          <a:p>
            <a:pPr algn="ctr"/>
            <a:r>
              <a:rPr lang="ru-RU" sz="2000" b="1" dirty="0">
                <a:solidFill>
                  <a:srgbClr val="1F497D"/>
                </a:solidFill>
              </a:rPr>
              <a:t>Уральское управление Ростехнадзора</a:t>
            </a:r>
          </a:p>
        </p:txBody>
      </p:sp>
      <p:cxnSp>
        <p:nvCxnSpPr>
          <p:cNvPr id="15" name="Прямая соединительная линия 14">
            <a:extLst>
              <a:ext uri="{FF2B5EF4-FFF2-40B4-BE49-F238E27FC236}">
                <a16:creationId xmlns:a16="http://schemas.microsoft.com/office/drawing/2014/main" xmlns="" id="{9A0E72C6-0906-9165-0F3D-0CA3D43D2BD3}"/>
              </a:ext>
            </a:extLst>
          </p:cNvPr>
          <p:cNvCxnSpPr/>
          <p:nvPr/>
        </p:nvCxnSpPr>
        <p:spPr>
          <a:xfrm>
            <a:off x="3059832" y="834971"/>
            <a:ext cx="5753309" cy="0"/>
          </a:xfrm>
          <a:prstGeom prst="line">
            <a:avLst/>
          </a:prstGeom>
          <a:ln w="15875">
            <a:solidFill>
              <a:schemeClr val="tx2"/>
            </a:solidFill>
            <a:prstDash val="dash"/>
          </a:ln>
        </p:spPr>
        <p:style>
          <a:lnRef idx="2">
            <a:schemeClr val="accent1"/>
          </a:lnRef>
          <a:fillRef idx="0">
            <a:schemeClr val="accent1"/>
          </a:fillRef>
          <a:effectRef idx="1">
            <a:schemeClr val="accent1"/>
          </a:effectRef>
          <a:fontRef idx="minor">
            <a:schemeClr val="tx1"/>
          </a:fontRef>
        </p:style>
      </p:cxnSp>
      <p:graphicFrame>
        <p:nvGraphicFramePr>
          <p:cNvPr id="2" name="Таблица 1">
            <a:extLst>
              <a:ext uri="{FF2B5EF4-FFF2-40B4-BE49-F238E27FC236}">
                <a16:creationId xmlns:a16="http://schemas.microsoft.com/office/drawing/2014/main" xmlns="" id="{F5E4DFC2-FBBC-B545-0F07-CD6549552BBF}"/>
              </a:ext>
            </a:extLst>
          </p:cNvPr>
          <p:cNvGraphicFramePr>
            <a:graphicFrameLocks noGrp="1"/>
          </p:cNvGraphicFramePr>
          <p:nvPr>
            <p:extLst>
              <p:ext uri="{D42A27DB-BD31-4B8C-83A1-F6EECF244321}">
                <p14:modId xmlns:p14="http://schemas.microsoft.com/office/powerpoint/2010/main" val="2054366965"/>
              </p:ext>
            </p:extLst>
          </p:nvPr>
        </p:nvGraphicFramePr>
        <p:xfrm>
          <a:off x="433636" y="2141835"/>
          <a:ext cx="8424936" cy="3881192"/>
        </p:xfrm>
        <a:graphic>
          <a:graphicData uri="http://schemas.openxmlformats.org/drawingml/2006/table">
            <a:tbl>
              <a:tblPr firstRow="1" firstCol="1" bandRow="1">
                <a:tableStyleId>{0505E3EF-67EA-436B-97B2-0124C06EBD24}</a:tableStyleId>
              </a:tblPr>
              <a:tblGrid>
                <a:gridCol w="4684264">
                  <a:extLst>
                    <a:ext uri="{9D8B030D-6E8A-4147-A177-3AD203B41FA5}">
                      <a16:colId xmlns:a16="http://schemas.microsoft.com/office/drawing/2014/main" xmlns="" val="1951453809"/>
                    </a:ext>
                  </a:extLst>
                </a:gridCol>
                <a:gridCol w="3740672">
                  <a:extLst>
                    <a:ext uri="{9D8B030D-6E8A-4147-A177-3AD203B41FA5}">
                      <a16:colId xmlns:a16="http://schemas.microsoft.com/office/drawing/2014/main" xmlns="" val="1767164204"/>
                    </a:ext>
                  </a:extLst>
                </a:gridCol>
              </a:tblGrid>
              <a:tr h="1073316">
                <a:tc>
                  <a:txBody>
                    <a:bodyPr/>
                    <a:lstStyle/>
                    <a:p>
                      <a:pPr indent="450215" algn="ctr">
                        <a:lnSpc>
                          <a:spcPct val="150000"/>
                        </a:lnSpc>
                      </a:pPr>
                      <a:r>
                        <a:rPr lang="ru-RU" sz="1400">
                          <a:effectLst/>
                        </a:rPr>
                        <a:t>Субъект РФ</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ct val="150000"/>
                        </a:lnSpc>
                      </a:pPr>
                      <a:r>
                        <a:rPr lang="ru-RU" sz="1400">
                          <a:effectLst/>
                        </a:rPr>
                        <a:t>Выездные обследования</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411568581"/>
                  </a:ext>
                </a:extLst>
              </a:tr>
              <a:tr h="701969">
                <a:tc>
                  <a:txBody>
                    <a:bodyPr/>
                    <a:lstStyle/>
                    <a:p>
                      <a:pPr indent="450215">
                        <a:lnSpc>
                          <a:spcPts val="1900"/>
                        </a:lnSpc>
                      </a:pPr>
                      <a:r>
                        <a:rPr lang="ru-RU" sz="1400">
                          <a:effectLst/>
                        </a:rPr>
                        <a:t>Свердловская область</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ts val="1900"/>
                        </a:lnSpc>
                      </a:pPr>
                      <a:r>
                        <a:rPr lang="ru-RU" sz="1400">
                          <a:effectLst/>
                        </a:rPr>
                        <a:t>5</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388610188"/>
                  </a:ext>
                </a:extLst>
              </a:tr>
              <a:tr h="701969">
                <a:tc>
                  <a:txBody>
                    <a:bodyPr/>
                    <a:lstStyle/>
                    <a:p>
                      <a:pPr indent="450215">
                        <a:lnSpc>
                          <a:spcPts val="1900"/>
                        </a:lnSpc>
                      </a:pPr>
                      <a:r>
                        <a:rPr lang="ru-RU" sz="1400">
                          <a:effectLst/>
                        </a:rPr>
                        <a:t>Челябинская область</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ts val="1900"/>
                        </a:lnSpc>
                      </a:pPr>
                      <a:r>
                        <a:rPr lang="ru-RU" sz="1400">
                          <a:effectLst/>
                        </a:rPr>
                        <a:t>19</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999462730"/>
                  </a:ext>
                </a:extLst>
              </a:tr>
              <a:tr h="701969">
                <a:tc>
                  <a:txBody>
                    <a:bodyPr/>
                    <a:lstStyle/>
                    <a:p>
                      <a:pPr indent="450215">
                        <a:lnSpc>
                          <a:spcPts val="1900"/>
                        </a:lnSpc>
                      </a:pPr>
                      <a:r>
                        <a:rPr lang="ru-RU" sz="1400">
                          <a:effectLst/>
                        </a:rPr>
                        <a:t>Курганская область</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ts val="1900"/>
                        </a:lnSpc>
                      </a:pPr>
                      <a:r>
                        <a:rPr lang="ru-RU" sz="1400">
                          <a:effectLst/>
                        </a:rPr>
                        <a:t>0</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60703226"/>
                  </a:ext>
                </a:extLst>
              </a:tr>
              <a:tr h="701969">
                <a:tc>
                  <a:txBody>
                    <a:bodyPr/>
                    <a:lstStyle/>
                    <a:p>
                      <a:pPr indent="450215">
                        <a:lnSpc>
                          <a:spcPts val="1900"/>
                        </a:lnSpc>
                      </a:pPr>
                      <a:r>
                        <a:rPr lang="ru-RU" sz="1400">
                          <a:effectLst/>
                        </a:rPr>
                        <a:t>Управление</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ts val="1900"/>
                        </a:lnSpc>
                      </a:pPr>
                      <a:r>
                        <a:rPr lang="ru-RU" sz="1400" dirty="0">
                          <a:effectLst/>
                        </a:rPr>
                        <a:t>24</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3340068797"/>
                  </a:ext>
                </a:extLst>
              </a:tr>
            </a:tbl>
          </a:graphicData>
        </a:graphic>
      </p:graphicFrame>
      <p:sp>
        <p:nvSpPr>
          <p:cNvPr id="4" name="TextBox 3">
            <a:extLst>
              <a:ext uri="{FF2B5EF4-FFF2-40B4-BE49-F238E27FC236}">
                <a16:creationId xmlns:a16="http://schemas.microsoft.com/office/drawing/2014/main" xmlns="" id="{C06B8D96-74E9-956A-70F4-645E0E957556}"/>
              </a:ext>
            </a:extLst>
          </p:cNvPr>
          <p:cNvSpPr txBox="1"/>
          <p:nvPr/>
        </p:nvSpPr>
        <p:spPr>
          <a:xfrm>
            <a:off x="5345871" y="6351161"/>
            <a:ext cx="3633495" cy="369332"/>
          </a:xfrm>
          <a:prstGeom prst="rect">
            <a:avLst/>
          </a:prstGeom>
          <a:noFill/>
        </p:spPr>
        <p:txBody>
          <a:bodyPr wrap="none" rtlCol="0">
            <a:spAutoFit/>
          </a:bodyPr>
          <a:lstStyle/>
          <a:p>
            <a:r>
              <a:rPr lang="ru-RU" b="1" dirty="0">
                <a:solidFill>
                  <a:schemeClr val="tx2"/>
                </a:solidFill>
              </a:rPr>
              <a:t>Уральское управление, 20.11.2024</a:t>
            </a:r>
          </a:p>
        </p:txBody>
      </p:sp>
    </p:spTree>
    <p:extLst>
      <p:ext uri="{BB962C8B-B14F-4D97-AF65-F5344CB8AC3E}">
        <p14:creationId xmlns:p14="http://schemas.microsoft.com/office/powerpoint/2010/main" val="2583413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BAB94A4C-F100-14EE-F12D-3EF2694B559D}"/>
            </a:ext>
          </a:extLst>
        </p:cNvPr>
        <p:cNvGrpSpPr/>
        <p:nvPr/>
      </p:nvGrpSpPr>
      <p:grpSpPr>
        <a:xfrm>
          <a:off x="0" y="0"/>
          <a:ext cx="0" cy="0"/>
          <a:chOff x="0" y="0"/>
          <a:chExt cx="0" cy="0"/>
        </a:xfrm>
      </p:grpSpPr>
      <p:cxnSp>
        <p:nvCxnSpPr>
          <p:cNvPr id="16" name="Прямая соединительная линия 15">
            <a:extLst>
              <a:ext uri="{FF2B5EF4-FFF2-40B4-BE49-F238E27FC236}">
                <a16:creationId xmlns:a16="http://schemas.microsoft.com/office/drawing/2014/main" xmlns="" id="{8520EE51-13D5-22D5-0357-D49279A07836}"/>
              </a:ext>
            </a:extLst>
          </p:cNvPr>
          <p:cNvCxnSpPr/>
          <p:nvPr/>
        </p:nvCxnSpPr>
        <p:spPr>
          <a:xfrm>
            <a:off x="433636" y="6292412"/>
            <a:ext cx="8424936" cy="0"/>
          </a:xfrm>
          <a:prstGeom prst="line">
            <a:avLst/>
          </a:prstGeom>
          <a:ln w="15875">
            <a:solidFill>
              <a:schemeClr val="tx2"/>
            </a:solidFill>
            <a:prstDash val="dash"/>
          </a:ln>
        </p:spPr>
        <p:style>
          <a:lnRef idx="2">
            <a:schemeClr val="accent1"/>
          </a:lnRef>
          <a:fillRef idx="0">
            <a:schemeClr val="accent1"/>
          </a:fillRef>
          <a:effectRef idx="1">
            <a:schemeClr val="accent1"/>
          </a:effectRef>
          <a:fontRef idx="minor">
            <a:schemeClr val="tx1"/>
          </a:fontRef>
        </p:style>
      </p:cxnSp>
      <p:sp>
        <p:nvSpPr>
          <p:cNvPr id="22" name="TextBox 21">
            <a:extLst>
              <a:ext uri="{FF2B5EF4-FFF2-40B4-BE49-F238E27FC236}">
                <a16:creationId xmlns:a16="http://schemas.microsoft.com/office/drawing/2014/main" xmlns="" id="{4F650FF6-434D-6542-5C08-5CF2E480B258}"/>
              </a:ext>
            </a:extLst>
          </p:cNvPr>
          <p:cNvSpPr txBox="1"/>
          <p:nvPr/>
        </p:nvSpPr>
        <p:spPr>
          <a:xfrm>
            <a:off x="395536" y="6283106"/>
            <a:ext cx="590226" cy="369332"/>
          </a:xfrm>
          <a:prstGeom prst="rect">
            <a:avLst/>
          </a:prstGeom>
          <a:noFill/>
        </p:spPr>
        <p:txBody>
          <a:bodyPr wrap="none" rtlCol="0">
            <a:spAutoFit/>
          </a:bodyPr>
          <a:lstStyle/>
          <a:p>
            <a:pPr marL="285750" indent="-285750">
              <a:buBlip>
                <a:blip r:embed="rId2"/>
              </a:buBlip>
            </a:pPr>
            <a:r>
              <a:rPr lang="ru-RU" b="1" dirty="0">
                <a:solidFill>
                  <a:srgbClr val="1F497D"/>
                </a:solidFill>
              </a:rPr>
              <a:t>9</a:t>
            </a:r>
          </a:p>
        </p:txBody>
      </p:sp>
      <p:pic>
        <p:nvPicPr>
          <p:cNvPr id="13" name="Picture 2" descr="&amp;Fcy;&amp;iecy;&amp;dcy;&amp;iecy;&amp;rcy;&amp;acy;&amp;lcy;&amp;softcy;&amp;ncy;&amp;acy;&amp;yacy; &amp;scy;&amp;lcy;&amp;ucy;&amp;zhcy;&amp;bcy;&amp;acy; &amp;pcy;&amp;ocy; &amp;ecy;&amp;kcy;&amp;ocy;&amp;lcy;&amp;ocy;&amp;gcy;&amp;icy;&amp;chcy;&amp;iecy;&amp;scy;&amp;kcy;&amp;ocy;&amp;mcy;&amp;ucy;, &amp;tcy;&amp;iecy;&amp;khcy;&amp;ncy;&amp;ocy;&amp;lcy;&amp;ocy;&amp;gcy;&amp;icy;&amp;chcy;&amp;iecy;&amp;scy;&amp;kcy;&amp;ocy;&amp;mcy;&amp;ucy; &amp;icy; &amp;acy;&amp;tcy;&amp;ocy;&amp;mcy;&amp;ncy;&amp;ocy;&amp;mcy;&amp;ucy; &amp;ncy;&amp;acy;&amp;dcy;&amp;zcy;&amp;ocy;&amp;rcy;&amp;ucy; &amp;Rcy;&amp;Ocy;&amp;Scy;&amp;Tcy;&amp;IEcy;&amp;KHcy;&amp;Ncy;&amp;Acy;&amp;Dcy;&amp;Zcy;&amp;Ocy;&amp;Rcy;">
            <a:extLst>
              <a:ext uri="{FF2B5EF4-FFF2-40B4-BE49-F238E27FC236}">
                <a16:creationId xmlns:a16="http://schemas.microsoft.com/office/drawing/2014/main" xmlns="" id="{57F90048-284E-AA96-F0D4-BF245AC3E4E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2220" y="143930"/>
            <a:ext cx="1573978" cy="1844909"/>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xmlns="" id="{1C3443C7-4598-81F3-4A7B-9C72AFD9FB76}"/>
              </a:ext>
            </a:extLst>
          </p:cNvPr>
          <p:cNvSpPr txBox="1"/>
          <p:nvPr/>
        </p:nvSpPr>
        <p:spPr>
          <a:xfrm>
            <a:off x="3041860" y="912785"/>
            <a:ext cx="5753309" cy="584775"/>
          </a:xfrm>
          <a:prstGeom prst="rect">
            <a:avLst/>
          </a:prstGeom>
          <a:noFill/>
        </p:spPr>
        <p:txBody>
          <a:bodyPr wrap="square" rtlCol="0">
            <a:spAutoFit/>
          </a:bodyPr>
          <a:lstStyle>
            <a:defPPr>
              <a:defRPr lang="ru-RU"/>
            </a:defPPr>
            <a:lvl1pPr algn="ctr">
              <a:defRPr sz="3200">
                <a:ln w="0"/>
                <a:effectLst>
                  <a:outerShdw blurRad="38100" dist="19050" dir="2700000" algn="tl" rotWithShape="0">
                    <a:schemeClr val="dk1">
                      <a:alpha val="40000"/>
                    </a:schemeClr>
                  </a:outerShdw>
                </a:effectLst>
              </a:defRPr>
            </a:lvl1pPr>
          </a:lstStyle>
          <a:p>
            <a:r>
              <a:rPr lang="ru-RU" dirty="0"/>
              <a:t>Предостережения </a:t>
            </a:r>
          </a:p>
        </p:txBody>
      </p:sp>
      <p:sp>
        <p:nvSpPr>
          <p:cNvPr id="14" name="TextBox 13">
            <a:extLst>
              <a:ext uri="{FF2B5EF4-FFF2-40B4-BE49-F238E27FC236}">
                <a16:creationId xmlns:a16="http://schemas.microsoft.com/office/drawing/2014/main" xmlns="" id="{5E3F3DF0-7300-CA02-77E2-AFEC172A3792}"/>
              </a:ext>
            </a:extLst>
          </p:cNvPr>
          <p:cNvSpPr txBox="1"/>
          <p:nvPr/>
        </p:nvSpPr>
        <p:spPr>
          <a:xfrm>
            <a:off x="2892131" y="281865"/>
            <a:ext cx="6088709" cy="400110"/>
          </a:xfrm>
          <a:prstGeom prst="rect">
            <a:avLst/>
          </a:prstGeom>
          <a:noFill/>
        </p:spPr>
        <p:txBody>
          <a:bodyPr wrap="square" rtlCol="0">
            <a:spAutoFit/>
          </a:bodyPr>
          <a:lstStyle/>
          <a:p>
            <a:pPr algn="ctr"/>
            <a:r>
              <a:rPr lang="ru-RU" sz="2000" b="1" dirty="0">
                <a:solidFill>
                  <a:srgbClr val="1F497D"/>
                </a:solidFill>
              </a:rPr>
              <a:t>Уральское управление Ростехнадзора</a:t>
            </a:r>
          </a:p>
        </p:txBody>
      </p:sp>
      <p:cxnSp>
        <p:nvCxnSpPr>
          <p:cNvPr id="15" name="Прямая соединительная линия 14">
            <a:extLst>
              <a:ext uri="{FF2B5EF4-FFF2-40B4-BE49-F238E27FC236}">
                <a16:creationId xmlns:a16="http://schemas.microsoft.com/office/drawing/2014/main" xmlns="" id="{19F13AB0-5A7D-1FA7-7AA2-92F5978FEB38}"/>
              </a:ext>
            </a:extLst>
          </p:cNvPr>
          <p:cNvCxnSpPr/>
          <p:nvPr/>
        </p:nvCxnSpPr>
        <p:spPr>
          <a:xfrm>
            <a:off x="3059832" y="834971"/>
            <a:ext cx="5753309" cy="0"/>
          </a:xfrm>
          <a:prstGeom prst="line">
            <a:avLst/>
          </a:prstGeom>
          <a:ln w="15875">
            <a:solidFill>
              <a:schemeClr val="tx2"/>
            </a:solidFill>
            <a:prstDash val="dash"/>
          </a:ln>
        </p:spPr>
        <p:style>
          <a:lnRef idx="2">
            <a:schemeClr val="accent1"/>
          </a:lnRef>
          <a:fillRef idx="0">
            <a:schemeClr val="accent1"/>
          </a:fillRef>
          <a:effectRef idx="1">
            <a:schemeClr val="accent1"/>
          </a:effectRef>
          <a:fontRef idx="minor">
            <a:schemeClr val="tx1"/>
          </a:fontRef>
        </p:style>
      </p:cxnSp>
      <p:graphicFrame>
        <p:nvGraphicFramePr>
          <p:cNvPr id="4" name="Таблица 3">
            <a:extLst>
              <a:ext uri="{FF2B5EF4-FFF2-40B4-BE49-F238E27FC236}">
                <a16:creationId xmlns:a16="http://schemas.microsoft.com/office/drawing/2014/main" xmlns="" id="{AC520857-8E35-CC63-EFD7-DCE61E992AC0}"/>
              </a:ext>
            </a:extLst>
          </p:cNvPr>
          <p:cNvGraphicFramePr>
            <a:graphicFrameLocks noGrp="1"/>
          </p:cNvGraphicFramePr>
          <p:nvPr>
            <p:extLst>
              <p:ext uri="{D42A27DB-BD31-4B8C-83A1-F6EECF244321}">
                <p14:modId xmlns:p14="http://schemas.microsoft.com/office/powerpoint/2010/main" val="1662130333"/>
              </p:ext>
            </p:extLst>
          </p:nvPr>
        </p:nvGraphicFramePr>
        <p:xfrm>
          <a:off x="395536" y="2219649"/>
          <a:ext cx="8463036" cy="3803381"/>
        </p:xfrm>
        <a:graphic>
          <a:graphicData uri="http://schemas.openxmlformats.org/drawingml/2006/table">
            <a:tbl>
              <a:tblPr firstRow="1" firstCol="1" bandRow="1">
                <a:tableStyleId>{0505E3EF-67EA-436B-97B2-0124C06EBD24}</a:tableStyleId>
              </a:tblPr>
              <a:tblGrid>
                <a:gridCol w="4705448">
                  <a:extLst>
                    <a:ext uri="{9D8B030D-6E8A-4147-A177-3AD203B41FA5}">
                      <a16:colId xmlns:a16="http://schemas.microsoft.com/office/drawing/2014/main" xmlns="" val="414888054"/>
                    </a:ext>
                  </a:extLst>
                </a:gridCol>
                <a:gridCol w="3757588">
                  <a:extLst>
                    <a:ext uri="{9D8B030D-6E8A-4147-A177-3AD203B41FA5}">
                      <a16:colId xmlns:a16="http://schemas.microsoft.com/office/drawing/2014/main" xmlns="" val="427540615"/>
                    </a:ext>
                  </a:extLst>
                </a:gridCol>
              </a:tblGrid>
              <a:tr h="1051797">
                <a:tc>
                  <a:txBody>
                    <a:bodyPr/>
                    <a:lstStyle/>
                    <a:p>
                      <a:pPr indent="450215" algn="ctr">
                        <a:lnSpc>
                          <a:spcPct val="150000"/>
                        </a:lnSpc>
                      </a:pPr>
                      <a:r>
                        <a:rPr lang="ru-RU" sz="1400">
                          <a:effectLst/>
                        </a:rPr>
                        <a:t>Субъект РФ</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ct val="150000"/>
                        </a:lnSpc>
                      </a:pPr>
                      <a:r>
                        <a:rPr lang="ru-RU" sz="1400">
                          <a:effectLst/>
                        </a:rPr>
                        <a:t>Объявлено предостережений</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392110248"/>
                  </a:ext>
                </a:extLst>
              </a:tr>
              <a:tr h="687896">
                <a:tc>
                  <a:txBody>
                    <a:bodyPr/>
                    <a:lstStyle/>
                    <a:p>
                      <a:pPr indent="450215">
                        <a:lnSpc>
                          <a:spcPts val="1900"/>
                        </a:lnSpc>
                      </a:pPr>
                      <a:r>
                        <a:rPr lang="ru-RU" sz="1400">
                          <a:effectLst/>
                        </a:rPr>
                        <a:t>Свердловская область</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ts val="1900"/>
                        </a:lnSpc>
                      </a:pPr>
                      <a:r>
                        <a:rPr lang="ru-RU" sz="1400">
                          <a:effectLst/>
                        </a:rPr>
                        <a:t>88</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522141510"/>
                  </a:ext>
                </a:extLst>
              </a:tr>
              <a:tr h="687896">
                <a:tc>
                  <a:txBody>
                    <a:bodyPr/>
                    <a:lstStyle/>
                    <a:p>
                      <a:pPr indent="450215">
                        <a:lnSpc>
                          <a:spcPts val="1900"/>
                        </a:lnSpc>
                      </a:pPr>
                      <a:r>
                        <a:rPr lang="ru-RU" sz="1400">
                          <a:effectLst/>
                        </a:rPr>
                        <a:t>Челябинская область</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ts val="1900"/>
                        </a:lnSpc>
                      </a:pPr>
                      <a:r>
                        <a:rPr lang="ru-RU" sz="1400">
                          <a:effectLst/>
                        </a:rPr>
                        <a:t>7</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1945599726"/>
                  </a:ext>
                </a:extLst>
              </a:tr>
              <a:tr h="687896">
                <a:tc>
                  <a:txBody>
                    <a:bodyPr/>
                    <a:lstStyle/>
                    <a:p>
                      <a:pPr indent="450215">
                        <a:lnSpc>
                          <a:spcPts val="1900"/>
                        </a:lnSpc>
                      </a:pPr>
                      <a:r>
                        <a:rPr lang="ru-RU" sz="1400">
                          <a:effectLst/>
                        </a:rPr>
                        <a:t>Курганская область</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ts val="1900"/>
                        </a:lnSpc>
                      </a:pPr>
                      <a:r>
                        <a:rPr lang="ru-RU" sz="1400">
                          <a:effectLst/>
                        </a:rPr>
                        <a:t>0</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81802999"/>
                  </a:ext>
                </a:extLst>
              </a:tr>
              <a:tr h="687896">
                <a:tc>
                  <a:txBody>
                    <a:bodyPr/>
                    <a:lstStyle/>
                    <a:p>
                      <a:pPr indent="450215">
                        <a:lnSpc>
                          <a:spcPts val="1900"/>
                        </a:lnSpc>
                      </a:pPr>
                      <a:r>
                        <a:rPr lang="ru-RU" sz="1400">
                          <a:effectLst/>
                        </a:rPr>
                        <a:t>Управление</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indent="450215" algn="ctr">
                        <a:lnSpc>
                          <a:spcPts val="1900"/>
                        </a:lnSpc>
                      </a:pPr>
                      <a:r>
                        <a:rPr lang="ru-RU" sz="1400" dirty="0">
                          <a:effectLst/>
                        </a:rPr>
                        <a:t>95</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4290488908"/>
                  </a:ext>
                </a:extLst>
              </a:tr>
            </a:tbl>
          </a:graphicData>
        </a:graphic>
      </p:graphicFrame>
      <p:sp>
        <p:nvSpPr>
          <p:cNvPr id="2" name="TextBox 1">
            <a:extLst>
              <a:ext uri="{FF2B5EF4-FFF2-40B4-BE49-F238E27FC236}">
                <a16:creationId xmlns:a16="http://schemas.microsoft.com/office/drawing/2014/main" xmlns="" id="{02071714-9610-EF82-94CF-D6A22DCBE13A}"/>
              </a:ext>
            </a:extLst>
          </p:cNvPr>
          <p:cNvSpPr txBox="1"/>
          <p:nvPr/>
        </p:nvSpPr>
        <p:spPr>
          <a:xfrm>
            <a:off x="5345871" y="6351161"/>
            <a:ext cx="3633495" cy="369332"/>
          </a:xfrm>
          <a:prstGeom prst="rect">
            <a:avLst/>
          </a:prstGeom>
          <a:noFill/>
        </p:spPr>
        <p:txBody>
          <a:bodyPr wrap="none" rtlCol="0">
            <a:spAutoFit/>
          </a:bodyPr>
          <a:lstStyle/>
          <a:p>
            <a:r>
              <a:rPr lang="ru-RU" b="1" dirty="0">
                <a:solidFill>
                  <a:schemeClr val="tx2"/>
                </a:solidFill>
              </a:rPr>
              <a:t>Уральское управление, 20.11.2024</a:t>
            </a:r>
          </a:p>
        </p:txBody>
      </p:sp>
    </p:spTree>
    <p:extLst>
      <p:ext uri="{BB962C8B-B14F-4D97-AF65-F5344CB8AC3E}">
        <p14:creationId xmlns:p14="http://schemas.microsoft.com/office/powerpoint/2010/main" val="148234514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ctr">
          <a:defRPr sz="1200" b="1" dirty="0">
            <a:solidFill>
              <a:schemeClr val="tx2"/>
            </a:solidFill>
          </a:defRPr>
        </a:defPPr>
      </a:lstStyle>
    </a:txDef>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10091</TotalTime>
  <Words>1222</Words>
  <Application>Microsoft Office PowerPoint</Application>
  <PresentationFormat>Экран (4:3)</PresentationFormat>
  <Paragraphs>167</Paragraphs>
  <Slides>15</Slides>
  <Notes>10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y.volegov</dc:creator>
  <cp:lastModifiedBy>Рыбченко Михаил Робертович</cp:lastModifiedBy>
  <cp:revision>573</cp:revision>
  <cp:lastPrinted>2017-04-17T09:30:18Z</cp:lastPrinted>
  <dcterms:created xsi:type="dcterms:W3CDTF">2015-09-24T07:55:58Z</dcterms:created>
  <dcterms:modified xsi:type="dcterms:W3CDTF">2024-11-15T08:50:05Z</dcterms:modified>
</cp:coreProperties>
</file>