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68" r:id="rId2"/>
    <p:sldMasterId id="2147483780" r:id="rId3"/>
    <p:sldMasterId id="2147483792" r:id="rId4"/>
    <p:sldMasterId id="2147483804" r:id="rId5"/>
  </p:sldMasterIdLst>
  <p:notesMasterIdLst>
    <p:notesMasterId r:id="rId15"/>
  </p:notesMasterIdLst>
  <p:sldIdLst>
    <p:sldId id="297" r:id="rId6"/>
    <p:sldId id="344" r:id="rId7"/>
    <p:sldId id="346" r:id="rId8"/>
    <p:sldId id="348" r:id="rId9"/>
    <p:sldId id="349" r:id="rId10"/>
    <p:sldId id="350" r:id="rId11"/>
    <p:sldId id="351" r:id="rId12"/>
    <p:sldId id="352" r:id="rId13"/>
    <p:sldId id="35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53E8411-C065-4F6D-9A9F-842B3985DA5F}">
          <p14:sldIdLst>
            <p14:sldId id="297"/>
            <p14:sldId id="344"/>
            <p14:sldId id="346"/>
            <p14:sldId id="348"/>
            <p14:sldId id="349"/>
            <p14:sldId id="350"/>
            <p14:sldId id="351"/>
            <p14:sldId id="352"/>
            <p14:sldId id="35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4616" autoAdjust="0"/>
  </p:normalViewPr>
  <p:slideViewPr>
    <p:cSldViewPr>
      <p:cViewPr>
        <p:scale>
          <a:sx n="90" d="100"/>
          <a:sy n="90" d="100"/>
        </p:scale>
        <p:origin x="-240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2854A-FB08-40E9-B937-69F981DA4F05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E67EC-29A2-4C16-A1D8-716DB9B43A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787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EC7CD-5ACE-4915-91B5-D7022571DD60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759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EC7CD-5ACE-4915-91B5-D7022571DD60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329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EC7CD-5ACE-4915-91B5-D7022571DD60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791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63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41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81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60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0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422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81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127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180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7121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1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628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63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988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984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266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185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6676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6898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267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9888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96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5701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5483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298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861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7661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7565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8929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8461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7776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2878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17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69625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196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5526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171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6090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056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13378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9018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938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1831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67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9266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82589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77741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0780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50984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007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08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39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41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23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25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33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12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47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8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02.10.2015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Москва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83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.gi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.gi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566136" y="365532"/>
            <a:ext cx="48583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200" b="1" dirty="0">
                <a:solidFill>
                  <a:srgbClr val="1F497D"/>
                </a:solidFill>
                <a:latin typeface="+mj-lt"/>
                <a:cs typeface="Times New Roman" panose="02020603050405020304" pitchFamily="18" charset="0"/>
              </a:rPr>
              <a:t>Уральское управление Ростехнадзора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642818" y="908720"/>
            <a:ext cx="4728625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3636" y="6292412"/>
            <a:ext cx="8424936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5536" y="6283106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Blip>
                <a:blip r:embed="rId2"/>
              </a:buBlip>
            </a:pPr>
            <a:r>
              <a:rPr lang="ru-RU" b="1" dirty="0">
                <a:solidFill>
                  <a:srgbClr val="1F497D"/>
                </a:solidFill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07054" y="1066962"/>
            <a:ext cx="537648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ru-RU" sz="1600" i="1" dirty="0" smtClean="0">
                <a:solidFill>
                  <a:srgbClr val="006600"/>
                </a:solidFill>
                <a:latin typeface="+mj-lt"/>
                <a:cs typeface="Times New Roman" panose="02020603050405020304" pitchFamily="18" charset="0"/>
              </a:rPr>
              <a:t>Заместитель руководителя </a:t>
            </a:r>
            <a:r>
              <a:rPr lang="ru-RU" sz="1600" i="1" dirty="0">
                <a:solidFill>
                  <a:srgbClr val="006600"/>
                </a:solidFill>
                <a:latin typeface="+mj-lt"/>
                <a:cs typeface="Times New Roman" panose="02020603050405020304" pitchFamily="18" charset="0"/>
              </a:rPr>
              <a:t>Уральского управления Ростехнадзора</a:t>
            </a:r>
          </a:p>
          <a:p>
            <a:r>
              <a:rPr lang="ru-RU" sz="2000" dirty="0" smtClean="0">
                <a:solidFill>
                  <a:srgbClr val="006600"/>
                </a:solidFill>
                <a:latin typeface="+mj-lt"/>
                <a:cs typeface="Times New Roman" panose="02020603050405020304" pitchFamily="18" charset="0"/>
              </a:rPr>
              <a:t>Бобро</a:t>
            </a:r>
            <a:r>
              <a:rPr lang="ru-RU" sz="2000" dirty="0">
                <a:solidFill>
                  <a:srgbClr val="006600"/>
                </a:solidFill>
                <a:latin typeface="+mj-lt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solidFill>
                  <a:srgbClr val="006600"/>
                </a:solidFill>
                <a:latin typeface="+mj-lt"/>
                <a:cs typeface="Times New Roman" panose="02020603050405020304" pitchFamily="18" charset="0"/>
              </a:rPr>
              <a:t> Александр Валерьевич</a:t>
            </a:r>
            <a:endParaRPr lang="ru-RU" sz="2000" dirty="0">
              <a:solidFill>
                <a:srgbClr val="006600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3" name="Picture 2" descr="&amp;Fcy;&amp;iecy;&amp;dcy;&amp;iecy;&amp;rcy;&amp;acy;&amp;lcy;&amp;softcy;&amp;ncy;&amp;acy;&amp;yacy; &amp;scy;&amp;lcy;&amp;ucy;&amp;zhcy;&amp;bcy;&amp;acy; &amp;pcy;&amp;ocy; &amp;ecy;&amp;kcy;&amp;ocy;&amp;lcy;&amp;ocy;&amp;gcy;&amp;icy;&amp;chcy;&amp;iecy;&amp;scy;&amp;kcy;&amp;ocy;&amp;mcy;&amp;ucy;, &amp;tcy;&amp;iecy;&amp;khcy;&amp;ncy;&amp;ocy;&amp;lcy;&amp;ocy;&amp;gcy;&amp;icy;&amp;chcy;&amp;iecy;&amp;scy;&amp;kcy;&amp;ocy;&amp;mcy;&amp;ucy; &amp;icy; &amp;acy;&amp;tcy;&amp;ocy;&amp;mcy;&amp;ncy;&amp;ocy;&amp;mcy;&amp;ucy; &amp;ncy;&amp;acy;&amp;dcy;&amp;zcy;&amp;ocy;&amp;rcy;&amp;ucy; &amp;Rcy;&amp;Ocy;&amp;Scy;&amp;Tcy;&amp;IEcy;&amp;KHcy;&amp;Ncy;&amp;Acy;&amp;Dcy;&amp;Zcy;&amp;Ocy;&amp;R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20" y="143930"/>
            <a:ext cx="1573978" cy="184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0649" y="3643636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Доклад о</a:t>
            </a:r>
            <a:r>
              <a:rPr lang="ru-RU" sz="2000" b="1" dirty="0" smtClean="0"/>
              <a:t> </a:t>
            </a:r>
            <a:r>
              <a:rPr lang="ru-RU" sz="2000" b="1" dirty="0"/>
              <a:t>правоприменительной практике контрольно-надзорной деятельности </a:t>
            </a:r>
            <a:r>
              <a:rPr lang="ru-RU" sz="2000" b="1" dirty="0" smtClean="0"/>
              <a:t>в Уральском управлении Ростехнадзора по горному и металлургическому надзору за 9 месяцев 2022 года</a:t>
            </a:r>
            <a:endParaRPr lang="ru-RU" sz="2000" b="1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D7D6178-C1B1-417D-B4EA-64F1BBCCCCC9}"/>
              </a:ext>
            </a:extLst>
          </p:cNvPr>
          <p:cNvSpPr txBox="1"/>
          <p:nvPr/>
        </p:nvSpPr>
        <p:spPr>
          <a:xfrm>
            <a:off x="5345871" y="6351161"/>
            <a:ext cx="363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F497D"/>
                </a:solidFill>
              </a:rPr>
              <a:t>Уральское управление, </a:t>
            </a:r>
            <a:r>
              <a:rPr lang="ru-RU" b="1" dirty="0" smtClean="0">
                <a:solidFill>
                  <a:srgbClr val="1F497D"/>
                </a:solidFill>
              </a:rPr>
              <a:t>21.12.2022</a:t>
            </a:r>
            <a:endParaRPr lang="ru-RU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6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33636" y="6292412"/>
            <a:ext cx="8424936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5536" y="6283106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Blip>
                <a:blip r:embed="rId2"/>
              </a:buBlip>
            </a:pPr>
            <a:r>
              <a:rPr lang="ru-RU" b="1" dirty="0">
                <a:solidFill>
                  <a:srgbClr val="1F497D"/>
                </a:solidFill>
              </a:rPr>
              <a:t>2</a:t>
            </a:r>
          </a:p>
        </p:txBody>
      </p:sp>
      <p:pic>
        <p:nvPicPr>
          <p:cNvPr id="13" name="Picture 2" descr="&amp;Fcy;&amp;iecy;&amp;dcy;&amp;iecy;&amp;rcy;&amp;acy;&amp;lcy;&amp;softcy;&amp;ncy;&amp;acy;&amp;yacy; &amp;scy;&amp;lcy;&amp;ucy;&amp;zhcy;&amp;bcy;&amp;acy; &amp;pcy;&amp;ocy; &amp;ecy;&amp;kcy;&amp;ocy;&amp;lcy;&amp;ocy;&amp;gcy;&amp;icy;&amp;chcy;&amp;iecy;&amp;scy;&amp;kcy;&amp;ocy;&amp;mcy;&amp;ucy;, &amp;tcy;&amp;iecy;&amp;khcy;&amp;ncy;&amp;ocy;&amp;lcy;&amp;ocy;&amp;gcy;&amp;icy;&amp;chcy;&amp;iecy;&amp;scy;&amp;kcy;&amp;ocy;&amp;mcy;&amp;ucy; &amp;icy; &amp;acy;&amp;tcy;&amp;ocy;&amp;mcy;&amp;ncy;&amp;ocy;&amp;mcy;&amp;ucy; &amp;ncy;&amp;acy;&amp;dcy;&amp;zcy;&amp;ocy;&amp;rcy;&amp;ucy; &amp;Rcy;&amp;Ocy;&amp;Scy;&amp;Tcy;&amp;IEcy;&amp;KHcy;&amp;Ncy;&amp;Acy;&amp;Dcy;&amp;Zcy;&amp;Ocy;&amp;R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20" y="143930"/>
            <a:ext cx="1573978" cy="184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89CBD222-A941-4E1E-813F-23439B39585F}"/>
              </a:ext>
            </a:extLst>
          </p:cNvPr>
          <p:cNvCxnSpPr/>
          <p:nvPr/>
        </p:nvCxnSpPr>
        <p:spPr>
          <a:xfrm>
            <a:off x="3059832" y="834971"/>
            <a:ext cx="5753309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DA58F44-D7DE-444A-B7E6-F5BAE0ED94C2}"/>
              </a:ext>
            </a:extLst>
          </p:cNvPr>
          <p:cNvSpPr txBox="1"/>
          <p:nvPr/>
        </p:nvSpPr>
        <p:spPr>
          <a:xfrm>
            <a:off x="2892131" y="281865"/>
            <a:ext cx="6088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F497D"/>
                </a:solidFill>
              </a:rPr>
              <a:t>Уральское управление Ростехнадзора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A6637A3-6EA0-4992-A26C-B62AE81F06CF}"/>
              </a:ext>
            </a:extLst>
          </p:cNvPr>
          <p:cNvSpPr txBox="1"/>
          <p:nvPr/>
        </p:nvSpPr>
        <p:spPr>
          <a:xfrm>
            <a:off x="5345871" y="6351161"/>
            <a:ext cx="363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F497D"/>
                </a:solidFill>
              </a:rPr>
              <a:t>Уральское управление, </a:t>
            </a:r>
            <a:r>
              <a:rPr lang="ru-RU" b="1" dirty="0" smtClean="0">
                <a:solidFill>
                  <a:srgbClr val="1F497D"/>
                </a:solidFill>
              </a:rPr>
              <a:t>2</a:t>
            </a:r>
            <a:r>
              <a:rPr lang="en-US" b="1" dirty="0" smtClean="0">
                <a:solidFill>
                  <a:srgbClr val="1F497D"/>
                </a:solidFill>
              </a:rPr>
              <a:t>1</a:t>
            </a:r>
            <a:r>
              <a:rPr lang="ru-RU" b="1" dirty="0" smtClean="0">
                <a:solidFill>
                  <a:srgbClr val="1F497D"/>
                </a:solidFill>
              </a:rPr>
              <a:t>.</a:t>
            </a:r>
            <a:r>
              <a:rPr lang="en-US" b="1" dirty="0" smtClean="0">
                <a:solidFill>
                  <a:srgbClr val="1F497D"/>
                </a:solidFill>
              </a:rPr>
              <a:t>12</a:t>
            </a:r>
            <a:r>
              <a:rPr lang="ru-RU" b="1" dirty="0" smtClean="0">
                <a:solidFill>
                  <a:srgbClr val="1F497D"/>
                </a:solidFill>
              </a:rPr>
              <a:t>.202</a:t>
            </a:r>
            <a:r>
              <a:rPr lang="en-US" b="1" dirty="0" smtClean="0">
                <a:solidFill>
                  <a:srgbClr val="1F497D"/>
                </a:solidFill>
              </a:rPr>
              <a:t>2</a:t>
            </a:r>
            <a:endParaRPr lang="ru-RU" b="1" dirty="0">
              <a:solidFill>
                <a:srgbClr val="1F497D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517028"/>
              </p:ext>
            </p:extLst>
          </p:nvPr>
        </p:nvGraphicFramePr>
        <p:xfrm>
          <a:off x="1524000" y="249289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Группа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надзора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мес. 2022 года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66675" indent="-66675" algn="ctr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металлургический надзор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613" marR="68580" indent="-74613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66675" indent="-66675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горный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надзор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613" marR="68580" indent="-74613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964997"/>
              </p:ext>
            </p:extLst>
          </p:nvPr>
        </p:nvGraphicFramePr>
        <p:xfrm>
          <a:off x="1500336" y="465313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327025" marR="322580" indent="-327025" algn="ctr"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Вид объектов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19380" indent="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 мес. 2022 года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66675" indent="-666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металлургический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надзор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3825" marR="119380" indent="-12382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66675" indent="-666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горный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надзор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3825" marR="119380" indent="-12382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03648" y="2089190"/>
            <a:ext cx="6336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ysClr val="windowText" lastClr="000000"/>
                </a:solidFill>
              </a:rPr>
              <a:t>Количество подконтрольных Управлению организаций составляло 452, из них: </a:t>
            </a:r>
            <a:r>
              <a:rPr lang="ru-RU" sz="1200" b="1" dirty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3942863"/>
            <a:ext cx="6048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Количество </a:t>
            </a:r>
            <a:r>
              <a:rPr lang="x-none" sz="1400" b="1"/>
              <a:t> подконтрольных Управлению </a:t>
            </a:r>
            <a:r>
              <a:rPr lang="ru-RU" sz="1400" b="1" dirty="0"/>
              <a:t>опасных производственных </a:t>
            </a:r>
            <a:r>
              <a:rPr lang="x-none" sz="1400" b="1"/>
              <a:t>объектов составляло </a:t>
            </a:r>
            <a:r>
              <a:rPr lang="ru-RU" sz="1400" b="1" dirty="0"/>
              <a:t>713, из них</a:t>
            </a:r>
            <a:r>
              <a:rPr lang="x-none" sz="1400" b="1"/>
              <a:t>: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9913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&amp;Fcy;&amp;iecy;&amp;dcy;&amp;iecy;&amp;rcy;&amp;acy;&amp;lcy;&amp;softcy;&amp;ncy;&amp;acy;&amp;yacy; &amp;scy;&amp;lcy;&amp;ucy;&amp;zhcy;&amp;bcy;&amp;acy; &amp;pcy;&amp;ocy; &amp;ecy;&amp;kcy;&amp;ocy;&amp;lcy;&amp;ocy;&amp;gcy;&amp;icy;&amp;chcy;&amp;iecy;&amp;scy;&amp;kcy;&amp;ocy;&amp;mcy;&amp;ucy;, &amp;tcy;&amp;iecy;&amp;khcy;&amp;ncy;&amp;ocy;&amp;lcy;&amp;ocy;&amp;gcy;&amp;icy;&amp;chcy;&amp;iecy;&amp;scy;&amp;kcy;&amp;ocy;&amp;mcy;&amp;ucy; &amp;icy; &amp;acy;&amp;tcy;&amp;ocy;&amp;mcy;&amp;ncy;&amp;ocy;&amp;mcy;&amp;ucy; &amp;ncy;&amp;acy;&amp;dcy;&amp;zcy;&amp;ocy;&amp;rcy;&amp;ucy; &amp;Rcy;&amp;Ocy;&amp;Scy;&amp;Tcy;&amp;IEcy;&amp;KHcy;&amp;Ncy;&amp;Acy;&amp;Dcy;&amp;Zcy;&amp;Ocy;&amp;R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20" y="143931"/>
            <a:ext cx="1223102" cy="143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92131" y="281865"/>
            <a:ext cx="6088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F497D"/>
                </a:solidFill>
              </a:rPr>
              <a:t>Уральское управление Ростехнадзора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059832" y="834971"/>
            <a:ext cx="5753309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3636" y="6276086"/>
            <a:ext cx="8417604" cy="702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5536" y="6283106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Blip>
                <a:blip r:embed="rId4"/>
              </a:buBlip>
            </a:pPr>
            <a:r>
              <a:rPr lang="ru-RU" b="1" dirty="0" smtClean="0">
                <a:solidFill>
                  <a:srgbClr val="1F497D"/>
                </a:solidFill>
              </a:rPr>
              <a:t>3</a:t>
            </a:r>
            <a:endParaRPr lang="ru-RU" b="1" dirty="0">
              <a:solidFill>
                <a:srgbClr val="1F497D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9475CD3-79F2-4002-AA60-9F79B7BC2DA5}"/>
              </a:ext>
            </a:extLst>
          </p:cNvPr>
          <p:cNvSpPr txBox="1"/>
          <p:nvPr/>
        </p:nvSpPr>
        <p:spPr>
          <a:xfrm>
            <a:off x="5345871" y="6351161"/>
            <a:ext cx="363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F497D"/>
                </a:solidFill>
              </a:rPr>
              <a:t>Уральское управление, </a:t>
            </a:r>
            <a:r>
              <a:rPr lang="ru-RU" b="1" dirty="0" smtClean="0">
                <a:solidFill>
                  <a:srgbClr val="1F497D"/>
                </a:solidFill>
              </a:rPr>
              <a:t>21.12.202</a:t>
            </a:r>
            <a:r>
              <a:rPr lang="en-US" b="1" dirty="0" smtClean="0">
                <a:solidFill>
                  <a:srgbClr val="1F497D"/>
                </a:solidFill>
              </a:rPr>
              <a:t>2</a:t>
            </a:r>
            <a:endParaRPr lang="ru-RU" b="1" dirty="0">
              <a:solidFill>
                <a:srgbClr val="1F497D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5412" y="2319925"/>
            <a:ext cx="8193176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1600" dirty="0"/>
              <a:t> </a:t>
            </a:r>
            <a:r>
              <a:rPr lang="ru-RU" sz="1700" dirty="0" smtClean="0"/>
              <a:t>За </a:t>
            </a:r>
            <a:r>
              <a:rPr lang="ru-RU" sz="1700" dirty="0"/>
              <a:t>9 месяцев 2022 года инспекторским составом межрегионального отдела металлургического и горного надзора проведено 384 </a:t>
            </a:r>
            <a:r>
              <a:rPr lang="ru-RU" sz="1700" dirty="0" smtClean="0"/>
              <a:t>контрольно</a:t>
            </a:r>
            <a:r>
              <a:rPr lang="en-US" sz="1700" dirty="0" smtClean="0"/>
              <a:t> – </a:t>
            </a:r>
            <a:r>
              <a:rPr lang="ru-RU" sz="1700" dirty="0" smtClean="0"/>
              <a:t>надзорных </a:t>
            </a:r>
            <a:r>
              <a:rPr lang="ru-RU" sz="1700" dirty="0"/>
              <a:t>мероприятий, против 445 за аналогичный период 2021 года, из них</a:t>
            </a:r>
            <a:r>
              <a:rPr lang="ru-RU" sz="1700" dirty="0" smtClean="0"/>
              <a:t>:</a:t>
            </a:r>
            <a:endParaRPr lang="en-US" sz="1700" dirty="0"/>
          </a:p>
          <a:p>
            <a:pPr indent="354013" algn="just">
              <a:tabLst>
                <a:tab pos="0" algn="l"/>
              </a:tabLst>
            </a:pPr>
            <a:endParaRPr lang="ru-RU" sz="1700" dirty="0"/>
          </a:p>
          <a:p>
            <a:pPr indent="354013" algn="just">
              <a:buFont typeface="Wingdings" pitchFamily="2" charset="2"/>
              <a:buChar char="Ø"/>
              <a:tabLst>
                <a:tab pos="0" algn="l"/>
              </a:tabLst>
            </a:pPr>
            <a:r>
              <a:rPr lang="ru-RU" sz="1700" dirty="0" smtClean="0"/>
              <a:t>плановых </a:t>
            </a:r>
            <a:r>
              <a:rPr lang="ru-RU" sz="1700" dirty="0"/>
              <a:t>проверок – 68, против 105 за аналогичный период 2021 года; </a:t>
            </a:r>
          </a:p>
          <a:p>
            <a:pPr indent="354013" algn="just">
              <a:buFont typeface="Wingdings" pitchFamily="2" charset="2"/>
              <a:buChar char="Ø"/>
              <a:tabLst>
                <a:tab pos="0" algn="l"/>
              </a:tabLst>
            </a:pPr>
            <a:r>
              <a:rPr lang="ru-RU" sz="1700" dirty="0" smtClean="0"/>
              <a:t>иных </a:t>
            </a:r>
            <a:r>
              <a:rPr lang="ru-RU" sz="1700" dirty="0"/>
              <a:t>контрольных мероприятий – 316, против 340 за аналогичный период 2021 года.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3588" y="1587798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О проведенных в отношении подконтрольных лиц проверках и иных мероприятиях по контролю.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26664" y="4581128"/>
            <a:ext cx="8141924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1700" dirty="0" smtClean="0"/>
              <a:t>В </a:t>
            </a:r>
            <a:r>
              <a:rPr lang="ru-RU" sz="1700" dirty="0"/>
              <a:t>ходе контрольных мероприятий в отчётном периоде выявлено 1783 нарушения обязательных требований законодательства и невыполнения предписаний органов государственного контроля (надзора), против 2595 за аналогичный период 2021 года. При проведении плановых проверок выявлено 833 нарушения, против 1545 за аналогичный период 2021 года.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47906" y="4115490"/>
            <a:ext cx="4848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hangingPunct="0"/>
            <a:r>
              <a:rPr lang="ru-RU" sz="2000" b="1" dirty="0"/>
              <a:t>О нарушениях обязательных требований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8323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33636" y="6292412"/>
            <a:ext cx="8424936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5536" y="6283106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Blip>
                <a:blip r:embed="rId3"/>
              </a:buBlip>
            </a:pPr>
            <a:r>
              <a:rPr lang="ru-RU" b="1" dirty="0">
                <a:solidFill>
                  <a:srgbClr val="1F497D"/>
                </a:solidFill>
              </a:rPr>
              <a:t>4</a:t>
            </a:r>
            <a:endParaRPr lang="ru-RU" b="1" dirty="0">
              <a:solidFill>
                <a:srgbClr val="1F497D"/>
              </a:solidFill>
            </a:endParaRPr>
          </a:p>
        </p:txBody>
      </p:sp>
      <p:pic>
        <p:nvPicPr>
          <p:cNvPr id="13" name="Picture 2" descr="&amp;Fcy;&amp;iecy;&amp;dcy;&amp;iecy;&amp;rcy;&amp;acy;&amp;lcy;&amp;softcy;&amp;ncy;&amp;acy;&amp;yacy; &amp;scy;&amp;lcy;&amp;ucy;&amp;zhcy;&amp;bcy;&amp;acy; &amp;pcy;&amp;ocy; &amp;ecy;&amp;kcy;&amp;ocy;&amp;lcy;&amp;ocy;&amp;gcy;&amp;icy;&amp;chcy;&amp;iecy;&amp;scy;&amp;kcy;&amp;ocy;&amp;mcy;&amp;ucy;, &amp;tcy;&amp;iecy;&amp;khcy;&amp;ncy;&amp;ocy;&amp;lcy;&amp;ocy;&amp;gcy;&amp;icy;&amp;chcy;&amp;iecy;&amp;scy;&amp;kcy;&amp;ocy;&amp;mcy;&amp;ucy; &amp;icy; &amp;acy;&amp;tcy;&amp;ocy;&amp;mcy;&amp;ncy;&amp;ocy;&amp;mcy;&amp;ucy; &amp;ncy;&amp;acy;&amp;dcy;&amp;zcy;&amp;ocy;&amp;rcy;&amp;ucy; &amp;Rcy;&amp;Ocy;&amp;Scy;&amp;Tcy;&amp;IEcy;&amp;KHcy;&amp;Ncy;&amp;Acy;&amp;Dcy;&amp;Zcy;&amp;Ocy;&amp;R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20" y="143930"/>
            <a:ext cx="1573978" cy="184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4E166F9-6617-400C-9B4A-4B7BB103FE0B}"/>
              </a:ext>
            </a:extLst>
          </p:cNvPr>
          <p:cNvSpPr txBox="1"/>
          <p:nvPr/>
        </p:nvSpPr>
        <p:spPr>
          <a:xfrm>
            <a:off x="2892131" y="281865"/>
            <a:ext cx="6088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F497D"/>
                </a:solidFill>
              </a:rPr>
              <a:t>Уральское управление Ростехнадзора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6F9933AC-AD30-482A-ADD2-07300B0A9FF2}"/>
              </a:ext>
            </a:extLst>
          </p:cNvPr>
          <p:cNvCxnSpPr/>
          <p:nvPr/>
        </p:nvCxnSpPr>
        <p:spPr>
          <a:xfrm>
            <a:off x="3059832" y="834971"/>
            <a:ext cx="5753309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49F947F8-A947-4122-B8E0-C3E0623E5389}"/>
              </a:ext>
            </a:extLst>
          </p:cNvPr>
          <p:cNvSpPr txBox="1"/>
          <p:nvPr/>
        </p:nvSpPr>
        <p:spPr>
          <a:xfrm>
            <a:off x="5345871" y="6351161"/>
            <a:ext cx="363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F497D"/>
                </a:solidFill>
              </a:rPr>
              <a:t>Уральское управление, </a:t>
            </a:r>
            <a:r>
              <a:rPr lang="ru-RU" b="1" dirty="0" smtClean="0">
                <a:solidFill>
                  <a:srgbClr val="1F497D"/>
                </a:solidFill>
              </a:rPr>
              <a:t>21.12.2022</a:t>
            </a:r>
            <a:endParaRPr lang="ru-RU" b="1" dirty="0">
              <a:solidFill>
                <a:srgbClr val="1F497D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980728"/>
            <a:ext cx="67116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1400" dirty="0"/>
              <a:t>Руководителям предприятий и службам производственного контроля при эксплуатации ОПО горно-металлургической отрасли необходимо осуществлять строгий контроль: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8270" y="1988839"/>
            <a:ext cx="872784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/>
              <a:t>1. Н</a:t>
            </a:r>
            <a:r>
              <a:rPr lang="ru-RU" sz="1300" b="1" dirty="0" smtClean="0"/>
              <a:t>а </a:t>
            </a:r>
            <a:r>
              <a:rPr lang="ru-RU" sz="1300" b="1" dirty="0"/>
              <a:t>объектах ведения горных работ и обогащения полезных ископаемых:</a:t>
            </a:r>
            <a:endParaRPr lang="ru-RU" sz="1300" dirty="0"/>
          </a:p>
          <a:p>
            <a:pPr marL="806450" indent="-88900" defTabSz="717550">
              <a:buFont typeface="Arial" pitchFamily="34" charset="0"/>
              <a:buChar char="•"/>
            </a:pPr>
            <a:r>
              <a:rPr lang="ru-RU" sz="1300" dirty="0" smtClean="0"/>
              <a:t>за </a:t>
            </a:r>
            <a:r>
              <a:rPr lang="ru-RU" sz="1300" dirty="0"/>
              <a:t>наличием и соответствием требованиям разработанных регламентов производственных процессов в части безопасного ведения работ;</a:t>
            </a:r>
          </a:p>
          <a:p>
            <a:pPr marL="806450" indent="-88900" defTabSz="717550">
              <a:buFont typeface="Arial" pitchFamily="34" charset="0"/>
              <a:buChar char="•"/>
            </a:pPr>
            <a:r>
              <a:rPr lang="ru-RU" sz="1300" dirty="0" smtClean="0"/>
              <a:t>за </a:t>
            </a:r>
            <a:r>
              <a:rPr lang="ru-RU" sz="1300" dirty="0"/>
              <a:t>специальным обучением и допуском к работе персонала на горном транспорте и механизмах;</a:t>
            </a:r>
          </a:p>
          <a:p>
            <a:pPr marL="806450" indent="-88900" defTabSz="717550">
              <a:buFont typeface="Arial" pitchFamily="34" charset="0"/>
              <a:buChar char="•"/>
            </a:pPr>
            <a:r>
              <a:rPr lang="ru-RU" sz="1300" dirty="0" smtClean="0"/>
              <a:t>за </a:t>
            </a:r>
            <a:r>
              <a:rPr lang="ru-RU" sz="1300" dirty="0"/>
              <a:t>состоянием горной техники и транспорта, осмотров и обслуживания техники перед началом работ;</a:t>
            </a:r>
          </a:p>
          <a:p>
            <a:pPr marL="806450" indent="-88900" defTabSz="717550">
              <a:buFont typeface="Arial" pitchFamily="34" charset="0"/>
              <a:buChar char="•"/>
            </a:pPr>
            <a:r>
              <a:rPr lang="ru-RU" sz="1300" dirty="0" smtClean="0"/>
              <a:t>за </a:t>
            </a:r>
            <a:r>
              <a:rPr lang="ru-RU" sz="1300" dirty="0"/>
              <a:t>разработкой мероприятий безопасной эксплуатации горных комбайнов;</a:t>
            </a:r>
          </a:p>
          <a:p>
            <a:pPr marL="806450" indent="-88900" defTabSz="717550">
              <a:buFont typeface="Arial" pitchFamily="34" charset="0"/>
              <a:buChar char="•"/>
            </a:pPr>
            <a:r>
              <a:rPr lang="ru-RU" sz="1300" dirty="0" smtClean="0"/>
              <a:t>контролировать </a:t>
            </a:r>
            <a:r>
              <a:rPr lang="ru-RU" sz="1300" dirty="0"/>
              <a:t>наличие проектной и технологической документации, паспортов ведения работ и инструкций;</a:t>
            </a:r>
          </a:p>
          <a:p>
            <a:pPr marL="806450" indent="-88900" defTabSz="717550">
              <a:buFont typeface="Arial" pitchFamily="34" charset="0"/>
              <a:buChar char="•"/>
            </a:pPr>
            <a:r>
              <a:rPr lang="ru-RU" sz="1300" dirty="0" smtClean="0"/>
              <a:t>за </a:t>
            </a:r>
            <a:r>
              <a:rPr lang="ru-RU" sz="1300" dirty="0"/>
              <a:t>соблюдением требований промышленной безопасности работниками организаций, привлекаемых для производства работ по договорам подряда;</a:t>
            </a:r>
          </a:p>
          <a:p>
            <a:pPr marL="717550" defTabSz="717550">
              <a:buFont typeface="Arial" pitchFamily="34" charset="0"/>
              <a:buChar char="•"/>
            </a:pPr>
            <a:r>
              <a:rPr lang="ru-RU" sz="1300" dirty="0" smtClean="0"/>
              <a:t> за </a:t>
            </a:r>
            <a:r>
              <a:rPr lang="ru-RU" sz="1300" dirty="0"/>
              <a:t>принятием мер по ликвидации заколов в подземных выработках</a:t>
            </a:r>
            <a:r>
              <a:rPr lang="ru-RU" sz="1300" dirty="0" smtClean="0"/>
              <a:t>.</a:t>
            </a:r>
            <a:endParaRPr lang="ru-RU" sz="1300" dirty="0"/>
          </a:p>
          <a:p>
            <a:r>
              <a:rPr lang="ru-RU" sz="1300" b="1" dirty="0"/>
              <a:t>2. </a:t>
            </a:r>
            <a:r>
              <a:rPr lang="ru-RU" sz="1300" b="1" dirty="0" smtClean="0"/>
              <a:t>На </a:t>
            </a:r>
            <a:r>
              <a:rPr lang="ru-RU" sz="1300" b="1" dirty="0"/>
              <a:t>объектах металлургических производств:</a:t>
            </a:r>
            <a:endParaRPr lang="ru-RU" sz="1300" dirty="0"/>
          </a:p>
          <a:p>
            <a:pPr marL="806450" indent="-88900">
              <a:buFont typeface="Arial" pitchFamily="34" charset="0"/>
              <a:buChar char="•"/>
            </a:pPr>
            <a:r>
              <a:rPr lang="ru-RU" sz="1300" dirty="0" smtClean="0"/>
              <a:t>за </a:t>
            </a:r>
            <a:r>
              <a:rPr lang="ru-RU" sz="1300" dirty="0"/>
              <a:t>исправностью, своевременным ремонтом и обслуживанием эксплуатируемого оборудования, наличием и исправностью блокировочных устройств;</a:t>
            </a:r>
          </a:p>
          <a:p>
            <a:pPr marL="806450" indent="-88900">
              <a:buFont typeface="Arial" pitchFamily="34" charset="0"/>
              <a:buChar char="•"/>
            </a:pPr>
            <a:r>
              <a:rPr lang="ru-RU" sz="1300" dirty="0" smtClean="0"/>
              <a:t>за </a:t>
            </a:r>
            <a:r>
              <a:rPr lang="ru-RU" sz="1300" dirty="0"/>
              <a:t>наличием и выполнением требований технологических и производственных инструкций</a:t>
            </a:r>
            <a:r>
              <a:rPr lang="ru-RU" sz="1300" dirty="0" smtClean="0"/>
              <a:t>.</a:t>
            </a:r>
            <a:endParaRPr lang="ru-RU" sz="1300" dirty="0"/>
          </a:p>
          <a:p>
            <a:r>
              <a:rPr lang="ru-RU" sz="1300" b="1" dirty="0"/>
              <a:t>3. </a:t>
            </a:r>
            <a:r>
              <a:rPr lang="ru-RU" sz="1300" b="1" dirty="0" smtClean="0"/>
              <a:t>На </a:t>
            </a:r>
            <a:r>
              <a:rPr lang="ru-RU" sz="1300" b="1" dirty="0"/>
              <a:t>объектах обращения взрывчатых материалов:</a:t>
            </a:r>
            <a:endParaRPr lang="ru-RU" sz="1300" dirty="0"/>
          </a:p>
          <a:p>
            <a:pPr marL="806450" indent="-88900">
              <a:buFont typeface="Arial" pitchFamily="34" charset="0"/>
              <a:buChar char="•"/>
            </a:pPr>
            <a:r>
              <a:rPr lang="ru-RU" sz="1300" dirty="0" smtClean="0"/>
              <a:t>наличие </a:t>
            </a:r>
            <a:r>
              <a:rPr lang="ru-RU" sz="1300" dirty="0"/>
              <a:t>и соблюдение опасных и запретных зон при взрывных работах;</a:t>
            </a:r>
          </a:p>
          <a:p>
            <a:pPr marL="806450" indent="-88900">
              <a:buFont typeface="Arial" pitchFamily="34" charset="0"/>
              <a:buChar char="•"/>
            </a:pPr>
            <a:r>
              <a:rPr lang="ru-RU" sz="1300" dirty="0" smtClean="0"/>
              <a:t>соответствие </a:t>
            </a:r>
            <a:r>
              <a:rPr lang="ru-RU" sz="1300" dirty="0"/>
              <a:t>применяемых взрывчатых материалов промышленного назначения выданным Разрешениям на постоянное применение, а также требованиям ТР ТС 028/2012 «О безопасности взрывчатых веществ и изделий на их основе» и условиям применения.</a:t>
            </a:r>
          </a:p>
        </p:txBody>
      </p:sp>
    </p:spTree>
    <p:extLst>
      <p:ext uri="{BB962C8B-B14F-4D97-AF65-F5344CB8AC3E}">
        <p14:creationId xmlns:p14="http://schemas.microsoft.com/office/powerpoint/2010/main" val="224472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33636" y="6292412"/>
            <a:ext cx="8424936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5536" y="6283106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Blip>
                <a:blip r:embed="rId3"/>
              </a:buBlip>
            </a:pPr>
            <a:r>
              <a:rPr lang="ru-RU" b="1" dirty="0">
                <a:solidFill>
                  <a:srgbClr val="1F497D"/>
                </a:solidFill>
              </a:rPr>
              <a:t>5</a:t>
            </a:r>
            <a:endParaRPr lang="ru-RU" b="1" dirty="0">
              <a:solidFill>
                <a:srgbClr val="1F497D"/>
              </a:solidFill>
            </a:endParaRPr>
          </a:p>
        </p:txBody>
      </p:sp>
      <p:pic>
        <p:nvPicPr>
          <p:cNvPr id="13" name="Picture 2" descr="&amp;Fcy;&amp;iecy;&amp;dcy;&amp;iecy;&amp;rcy;&amp;acy;&amp;lcy;&amp;softcy;&amp;ncy;&amp;acy;&amp;yacy; &amp;scy;&amp;lcy;&amp;ucy;&amp;zhcy;&amp;bcy;&amp;acy; &amp;pcy;&amp;ocy; &amp;ecy;&amp;kcy;&amp;ocy;&amp;lcy;&amp;ocy;&amp;gcy;&amp;icy;&amp;chcy;&amp;iecy;&amp;scy;&amp;kcy;&amp;ocy;&amp;mcy;&amp;ucy;, &amp;tcy;&amp;iecy;&amp;khcy;&amp;ncy;&amp;ocy;&amp;lcy;&amp;ocy;&amp;gcy;&amp;icy;&amp;chcy;&amp;iecy;&amp;scy;&amp;kcy;&amp;ocy;&amp;mcy;&amp;ucy; &amp;icy; &amp;acy;&amp;tcy;&amp;ocy;&amp;mcy;&amp;ncy;&amp;ocy;&amp;mcy;&amp;ucy; &amp;ncy;&amp;acy;&amp;dcy;&amp;zcy;&amp;ocy;&amp;rcy;&amp;ucy; &amp;Rcy;&amp;Ocy;&amp;Scy;&amp;Tcy;&amp;IEcy;&amp;KHcy;&amp;Ncy;&amp;Acy;&amp;Dcy;&amp;Zcy;&amp;Ocy;&amp;R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20" y="143930"/>
            <a:ext cx="1573978" cy="184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A0FFCE5-1B3B-4957-9AB7-A1151B72BBDB}"/>
              </a:ext>
            </a:extLst>
          </p:cNvPr>
          <p:cNvSpPr txBox="1"/>
          <p:nvPr/>
        </p:nvSpPr>
        <p:spPr>
          <a:xfrm>
            <a:off x="2892131" y="281865"/>
            <a:ext cx="6088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F497D"/>
                </a:solidFill>
              </a:rPr>
              <a:t>Уральское управление Ростехнадзора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A3D8988E-F7EF-41C5-8B71-E1A4886ADF01}"/>
              </a:ext>
            </a:extLst>
          </p:cNvPr>
          <p:cNvCxnSpPr/>
          <p:nvPr/>
        </p:nvCxnSpPr>
        <p:spPr>
          <a:xfrm>
            <a:off x="3059832" y="834971"/>
            <a:ext cx="5753309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8982B5B-546A-420E-B782-2D25E0125140}"/>
              </a:ext>
            </a:extLst>
          </p:cNvPr>
          <p:cNvSpPr txBox="1"/>
          <p:nvPr/>
        </p:nvSpPr>
        <p:spPr>
          <a:xfrm>
            <a:off x="5345871" y="6351161"/>
            <a:ext cx="363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F497D"/>
                </a:solidFill>
              </a:rPr>
              <a:t>Уральское управление, </a:t>
            </a:r>
            <a:r>
              <a:rPr lang="ru-RU" b="1" dirty="0" smtClean="0">
                <a:solidFill>
                  <a:srgbClr val="1F497D"/>
                </a:solidFill>
              </a:rPr>
              <a:t>21.12.2022</a:t>
            </a:r>
            <a:endParaRPr lang="ru-RU" b="1" dirty="0">
              <a:solidFill>
                <a:srgbClr val="1F497D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31252" y="1629738"/>
            <a:ext cx="1481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Аварийность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8077" y="2114649"/>
            <a:ext cx="87278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hangingPunct="0"/>
            <a:r>
              <a:rPr lang="x-none" sz="1600"/>
              <a:t>Важным </a:t>
            </a:r>
            <a:r>
              <a:rPr lang="ru-RU" sz="1600" dirty="0"/>
              <a:t>индикатором </a:t>
            </a:r>
            <a:r>
              <a:rPr lang="x-none" sz="1600"/>
              <a:t>осуществления надзорной деятельности является уровень аварийности и травматизма в поднадзорных организациях.</a:t>
            </a:r>
            <a:endParaRPr lang="ru-RU" sz="1600" dirty="0"/>
          </a:p>
          <a:p>
            <a:pPr indent="354013" hangingPunct="0"/>
            <a:r>
              <a:rPr lang="ru-RU" sz="1600" dirty="0" smtClean="0"/>
              <a:t>За </a:t>
            </a:r>
            <a:r>
              <a:rPr lang="ru-RU" sz="1600" dirty="0"/>
              <a:t>9 месяцев 2022 года зарегистрировано 2 аварии, за аналогичный период 2021 года аварий не зафиксировано.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426" y="3302086"/>
            <a:ext cx="86071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Динамика аварийности по отраслям промышленности и подконтрольным объектам</a:t>
            </a:r>
            <a:endParaRPr 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861537"/>
              </p:ext>
            </p:extLst>
          </p:nvPr>
        </p:nvGraphicFramePr>
        <p:xfrm>
          <a:off x="268473" y="3789040"/>
          <a:ext cx="8696015" cy="20882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4106797"/>
                <a:gridCol w="1772974"/>
                <a:gridCol w="1499764"/>
                <a:gridCol w="1316480"/>
              </a:tblGrid>
              <a:tr h="503727">
                <a:tc rowSpan="2">
                  <a:txBody>
                    <a:bodyPr/>
                    <a:lstStyle/>
                    <a:p>
                      <a:pPr marL="350838" indent="-41275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Отрасль </a:t>
                      </a:r>
                      <a:r>
                        <a:rPr lang="ru-RU" sz="1400" dirty="0" smtClean="0">
                          <a:effectLst/>
                        </a:rPr>
                        <a:t>промышленности,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подконтрольные объекты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94970" marR="923290" indent="9017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Число аварий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7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7970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2021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2022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+/-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6913">
                <a:tc>
                  <a:txBody>
                    <a:bodyPr/>
                    <a:lstStyle/>
                    <a:p>
                      <a:pPr marL="88265" indent="3365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Надзор за объектами металлургической промышленности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7970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</a:t>
                      </a:r>
                      <a:endParaRPr lang="ru-RU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3865">
                <a:tc>
                  <a:txBody>
                    <a:bodyPr/>
                    <a:lstStyle/>
                    <a:p>
                      <a:pPr marL="88265" indent="33655" algn="ctr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Надзор за объектами горнорудной промышленности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79705"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</a:t>
                      </a:r>
                      <a:endParaRPr lang="ru-RU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69875"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2</a:t>
                      </a:r>
                      <a:endParaRPr lang="ru-RU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+2</a:t>
                      </a:r>
                      <a:endParaRPr lang="ru-RU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59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33636" y="6292412"/>
            <a:ext cx="8424936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5536" y="6283106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Blip>
                <a:blip r:embed="rId3"/>
              </a:buBlip>
            </a:pPr>
            <a:r>
              <a:rPr lang="ru-RU" b="1" dirty="0">
                <a:solidFill>
                  <a:srgbClr val="1F497D"/>
                </a:solidFill>
              </a:rPr>
              <a:t>6</a:t>
            </a:r>
            <a:endParaRPr lang="ru-RU" b="1" dirty="0">
              <a:solidFill>
                <a:srgbClr val="1F497D"/>
              </a:solidFill>
            </a:endParaRPr>
          </a:p>
        </p:txBody>
      </p:sp>
      <p:pic>
        <p:nvPicPr>
          <p:cNvPr id="13" name="Picture 2" descr="&amp;Fcy;&amp;iecy;&amp;dcy;&amp;iecy;&amp;rcy;&amp;acy;&amp;lcy;&amp;softcy;&amp;ncy;&amp;acy;&amp;yacy; &amp;scy;&amp;lcy;&amp;ucy;&amp;zhcy;&amp;bcy;&amp;acy; &amp;pcy;&amp;ocy; &amp;ecy;&amp;kcy;&amp;ocy;&amp;lcy;&amp;ocy;&amp;gcy;&amp;icy;&amp;chcy;&amp;iecy;&amp;scy;&amp;kcy;&amp;ocy;&amp;mcy;&amp;ucy;, &amp;tcy;&amp;iecy;&amp;khcy;&amp;ncy;&amp;ocy;&amp;lcy;&amp;ocy;&amp;gcy;&amp;icy;&amp;chcy;&amp;iecy;&amp;scy;&amp;kcy;&amp;ocy;&amp;mcy;&amp;ucy; &amp;icy; &amp;acy;&amp;tcy;&amp;ocy;&amp;mcy;&amp;ncy;&amp;ocy;&amp;mcy;&amp;ucy; &amp;ncy;&amp;acy;&amp;dcy;&amp;zcy;&amp;ocy;&amp;rcy;&amp;ucy; &amp;Rcy;&amp;Ocy;&amp;Scy;&amp;Tcy;&amp;IEcy;&amp;KHcy;&amp;Ncy;&amp;Acy;&amp;Dcy;&amp;Zcy;&amp;Ocy;&amp;R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20" y="143931"/>
            <a:ext cx="1391468" cy="160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84D839E-1A05-4649-94DA-D3042D393174}"/>
              </a:ext>
            </a:extLst>
          </p:cNvPr>
          <p:cNvSpPr txBox="1"/>
          <p:nvPr/>
        </p:nvSpPr>
        <p:spPr>
          <a:xfrm>
            <a:off x="2892131" y="281865"/>
            <a:ext cx="6088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F497D"/>
                </a:solidFill>
              </a:rPr>
              <a:t>Уральское управление Ростехнадзора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93AD5156-9492-4409-98FA-6029B54232AB}"/>
              </a:ext>
            </a:extLst>
          </p:cNvPr>
          <p:cNvCxnSpPr/>
          <p:nvPr/>
        </p:nvCxnSpPr>
        <p:spPr>
          <a:xfrm>
            <a:off x="3059832" y="834971"/>
            <a:ext cx="5753309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EF0BFDB-17D6-4E5D-B9CC-B7139E29B586}"/>
              </a:ext>
            </a:extLst>
          </p:cNvPr>
          <p:cNvSpPr txBox="1"/>
          <p:nvPr/>
        </p:nvSpPr>
        <p:spPr>
          <a:xfrm>
            <a:off x="5345871" y="6351161"/>
            <a:ext cx="363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F497D"/>
                </a:solidFill>
              </a:rPr>
              <a:t>Уральское управление, </a:t>
            </a:r>
            <a:r>
              <a:rPr lang="ru-RU" b="1" dirty="0" smtClean="0">
                <a:solidFill>
                  <a:srgbClr val="1F497D"/>
                </a:solidFill>
              </a:rPr>
              <a:t>21.12.2022</a:t>
            </a:r>
            <a:endParaRPr lang="ru-RU" b="1" dirty="0">
              <a:solidFill>
                <a:srgbClr val="1F497D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70891" y="935821"/>
            <a:ext cx="1531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/>
              <a:t>Травматизм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1615" y="2817450"/>
            <a:ext cx="85167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Динамика производственного травматизма на поднадзорных предприятиях</a:t>
            </a:r>
            <a:endParaRPr 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088636"/>
              </p:ext>
            </p:extLst>
          </p:nvPr>
        </p:nvGraphicFramePr>
        <p:xfrm>
          <a:off x="251519" y="3212976"/>
          <a:ext cx="8727847" cy="10081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496390"/>
                <a:gridCol w="1983262"/>
                <a:gridCol w="1454330"/>
                <a:gridCol w="793865"/>
              </a:tblGrid>
              <a:tr h="243178">
                <a:tc rowSpan="2">
                  <a:txBody>
                    <a:bodyPr/>
                    <a:lstStyle/>
                    <a:p>
                      <a:pPr marL="793750" indent="-793750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Отрасль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</a:rPr>
                        <a:t>промышленности,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</a:rPr>
                        <a:t>подконтрольные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объекты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93700" marR="923290" indent="50165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Количество несчастных случаев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1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2021 год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2022 год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+/-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717">
                <a:tc>
                  <a:txBody>
                    <a:bodyPr/>
                    <a:lstStyle/>
                    <a:p>
                      <a:pPr marL="87313" indent="-87313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Надзор за объектами металлургической промышленности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+3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038">
                <a:tc>
                  <a:txBody>
                    <a:bodyPr/>
                    <a:lstStyle/>
                    <a:p>
                      <a:pPr marL="87313" indent="-87313" algn="ctr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Надзор за объектами горнорудной промышленности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>
                          <a:tab pos="579120" algn="ctr"/>
                          <a:tab pos="962025" algn="l"/>
                        </a:tabLs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63688" y="1350198"/>
            <a:ext cx="72171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1400" dirty="0"/>
              <a:t>За 9 месяцев 2022 года на подконтрольных объектах зарегистрировано 20 несчастных случаев: 9 тяжелых несчастных случаев, 9 несчастных случаев со смертельным исходом и 2 групповых несчастных случаев (2 смертельные травмы, 1 тяжелая, 6 легких).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7340" y="2088862"/>
            <a:ext cx="8729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1400" dirty="0"/>
              <a:t>За 9 месяцев 2021 года на подконтрольных объектах фиксировалось 19 несчастных случаев: 13 тяжелых несчастных случаев, 6 несчастных случаев со смертельным исходом и 1 групповой несчастный случай (1 легкая травма, 1 тяжелая).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5866" y="4365104"/>
            <a:ext cx="8773500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Основные причины несчастных случаев</a:t>
            </a:r>
            <a:r>
              <a:rPr lang="ru-RU" sz="1600" b="1" dirty="0" smtClean="0"/>
              <a:t>:</a:t>
            </a:r>
          </a:p>
          <a:p>
            <a:pPr>
              <a:tabLst>
                <a:tab pos="3411538" algn="l"/>
                <a:tab pos="4483100" algn="l"/>
              </a:tabLst>
            </a:pPr>
            <a:endParaRPr lang="ru-RU" sz="11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/>
              <a:t>нарушение </a:t>
            </a:r>
            <a:r>
              <a:rPr lang="ru-RU" sz="1600" dirty="0"/>
              <a:t>технологического процесса;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/>
              <a:t>конструктивные </a:t>
            </a:r>
            <a:r>
              <a:rPr lang="ru-RU" sz="1600" dirty="0"/>
              <a:t>недостатки и недостаточная надежность, машин, механизмов, оборудования;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/>
              <a:t>неудовлетворительная </a:t>
            </a:r>
            <a:r>
              <a:rPr lang="ru-RU" sz="1600" dirty="0"/>
              <a:t>организация производства работ;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/>
              <a:t>неудовлетворительная </a:t>
            </a:r>
            <a:r>
              <a:rPr lang="ru-RU" sz="1600" dirty="0"/>
              <a:t>организация производственного контроля;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/>
              <a:t>эксплуатация </a:t>
            </a:r>
            <a:r>
              <a:rPr lang="ru-RU" sz="1600" dirty="0"/>
              <a:t>неисправных машин, механизмов, 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50138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50404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&amp;Fcy;&amp;iecy;&amp;dcy;&amp;iecy;&amp;rcy;&amp;acy;&amp;lcy;&amp;softcy;&amp;ncy;&amp;acy;&amp;yacy; &amp;scy;&amp;lcy;&amp;ucy;&amp;zhcy;&amp;bcy;&amp;acy; &amp;pcy;&amp;ocy; &amp;ecy;&amp;kcy;&amp;ocy;&amp;lcy;&amp;ocy;&amp;gcy;&amp;icy;&amp;chcy;&amp;iecy;&amp;scy;&amp;kcy;&amp;ocy;&amp;mcy;&amp;ucy;, &amp;tcy;&amp;iecy;&amp;khcy;&amp;ncy;&amp;ocy;&amp;lcy;&amp;ocy;&amp;gcy;&amp;icy;&amp;chcy;&amp;iecy;&amp;scy;&amp;kcy;&amp;ocy;&amp;mcy;&amp;ucy; &amp;icy; &amp;acy;&amp;tcy;&amp;ocy;&amp;mcy;&amp;ncy;&amp;ocy;&amp;mcy;&amp;ucy; &amp;ncy;&amp;acy;&amp;dcy;&amp;zcy;&amp;ocy;&amp;rcy;&amp;ucy; &amp;Rcy;&amp;Ocy;&amp;Scy;&amp;Tcy;&amp;IEcy;&amp;KHcy;&amp;Ncy;&amp;Acy;&amp;Dcy;&amp;Zcy;&amp;Ocy;&amp;R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20" y="143931"/>
            <a:ext cx="1223102" cy="143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33636" y="6276086"/>
            <a:ext cx="8417604" cy="702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5536" y="6283106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Blip>
                <a:blip r:embed="rId5"/>
              </a:buBlip>
            </a:pPr>
            <a:r>
              <a:rPr lang="ru-RU" b="1" dirty="0">
                <a:solidFill>
                  <a:srgbClr val="1F497D"/>
                </a:solidFill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6FA124A-0D22-494F-A629-8BA0EC429AA8}"/>
              </a:ext>
            </a:extLst>
          </p:cNvPr>
          <p:cNvSpPr txBox="1"/>
          <p:nvPr/>
        </p:nvSpPr>
        <p:spPr>
          <a:xfrm>
            <a:off x="2892131" y="281865"/>
            <a:ext cx="6088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F497D"/>
                </a:solidFill>
              </a:rPr>
              <a:t>Уральское управление Ростехнадзора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C7D827F4-06C3-48BA-B5C6-E074D37FC60C}"/>
              </a:ext>
            </a:extLst>
          </p:cNvPr>
          <p:cNvCxnSpPr/>
          <p:nvPr/>
        </p:nvCxnSpPr>
        <p:spPr>
          <a:xfrm>
            <a:off x="3059832" y="834971"/>
            <a:ext cx="5753309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4191016-F5FF-4D6C-BEBF-AA06AA9492FB}"/>
              </a:ext>
            </a:extLst>
          </p:cNvPr>
          <p:cNvSpPr txBox="1"/>
          <p:nvPr/>
        </p:nvSpPr>
        <p:spPr>
          <a:xfrm>
            <a:off x="5345871" y="6351161"/>
            <a:ext cx="363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F497D"/>
                </a:solidFill>
              </a:rPr>
              <a:t>Уральское управление, </a:t>
            </a:r>
            <a:r>
              <a:rPr lang="ru-RU" b="1" dirty="0" smtClean="0">
                <a:solidFill>
                  <a:srgbClr val="1F497D"/>
                </a:solidFill>
              </a:rPr>
              <a:t>21.12.2022</a:t>
            </a:r>
            <a:endParaRPr lang="ru-RU" b="1" dirty="0">
              <a:solidFill>
                <a:srgbClr val="1F497D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8195" y="1644524"/>
            <a:ext cx="83795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О принимаемых административных и иных публично-правовых мерах ответственности по результатам контрольных (надзорных) мероприятий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426146"/>
              </p:ext>
            </p:extLst>
          </p:nvPr>
        </p:nvGraphicFramePr>
        <p:xfrm>
          <a:off x="251520" y="2420887"/>
          <a:ext cx="8727847" cy="36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398"/>
                <a:gridCol w="4357084"/>
                <a:gridCol w="1242016"/>
                <a:gridCol w="1337765"/>
                <a:gridCol w="1308584"/>
              </a:tblGrid>
              <a:tr h="803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Показатель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9 мес. 2021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9 мес. 2022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+/-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3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Общее количество административных наказаний (с учетом результатов обжалования)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198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164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-34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3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Количество наложенных административных штрафов (с учетом результатов обжалования)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195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163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-32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3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Количество административных приостановлений деятельности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8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Общая сумма наложенных штрафов, тыс. руб.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11921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13655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+1734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43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50404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&amp;Fcy;&amp;iecy;&amp;dcy;&amp;iecy;&amp;rcy;&amp;acy;&amp;lcy;&amp;softcy;&amp;ncy;&amp;acy;&amp;yacy; &amp;scy;&amp;lcy;&amp;ucy;&amp;zhcy;&amp;bcy;&amp;acy; &amp;pcy;&amp;ocy; &amp;ecy;&amp;kcy;&amp;ocy;&amp;lcy;&amp;ocy;&amp;gcy;&amp;icy;&amp;chcy;&amp;iecy;&amp;scy;&amp;kcy;&amp;ocy;&amp;mcy;&amp;ucy;, &amp;tcy;&amp;iecy;&amp;khcy;&amp;ncy;&amp;ocy;&amp;lcy;&amp;ocy;&amp;gcy;&amp;icy;&amp;chcy;&amp;iecy;&amp;scy;&amp;kcy;&amp;ocy;&amp;mcy;&amp;ucy; &amp;icy; &amp;acy;&amp;tcy;&amp;ocy;&amp;mcy;&amp;ncy;&amp;ocy;&amp;mcy;&amp;ucy; &amp;ncy;&amp;acy;&amp;dcy;&amp;zcy;&amp;ocy;&amp;rcy;&amp;ucy; &amp;Rcy;&amp;Ocy;&amp;Scy;&amp;Tcy;&amp;IEcy;&amp;KHcy;&amp;Ncy;&amp;Acy;&amp;Dcy;&amp;Zcy;&amp;Ocy;&amp;R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20" y="143931"/>
            <a:ext cx="1223102" cy="143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33636" y="6276086"/>
            <a:ext cx="8417604" cy="702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5536" y="6283106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Blip>
                <a:blip r:embed="rId5"/>
              </a:buBlip>
            </a:pPr>
            <a:r>
              <a:rPr lang="ru-RU" b="1" dirty="0">
                <a:solidFill>
                  <a:srgbClr val="1F497D"/>
                </a:solidFill>
              </a:rPr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65B299B-C4D3-446D-A238-A16D7861FEBA}"/>
              </a:ext>
            </a:extLst>
          </p:cNvPr>
          <p:cNvSpPr txBox="1"/>
          <p:nvPr/>
        </p:nvSpPr>
        <p:spPr>
          <a:xfrm>
            <a:off x="2892131" y="281865"/>
            <a:ext cx="6088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F497D"/>
                </a:solidFill>
              </a:rPr>
              <a:t>Уральское управление Ростехнадзора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ADB71C8E-382B-4AC8-8775-2B7C659143DC}"/>
              </a:ext>
            </a:extLst>
          </p:cNvPr>
          <p:cNvCxnSpPr/>
          <p:nvPr/>
        </p:nvCxnSpPr>
        <p:spPr>
          <a:xfrm>
            <a:off x="3059832" y="834971"/>
            <a:ext cx="5753309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517678F-94AB-4FD4-A7EB-48E097AD9E6F}"/>
              </a:ext>
            </a:extLst>
          </p:cNvPr>
          <p:cNvSpPr txBox="1"/>
          <p:nvPr/>
        </p:nvSpPr>
        <p:spPr>
          <a:xfrm>
            <a:off x="5345871" y="6351161"/>
            <a:ext cx="363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F497D"/>
                </a:solidFill>
              </a:rPr>
              <a:t>Уральское управление, </a:t>
            </a:r>
            <a:r>
              <a:rPr lang="ru-RU" b="1" dirty="0" smtClean="0">
                <a:solidFill>
                  <a:srgbClr val="1F497D"/>
                </a:solidFill>
              </a:rPr>
              <a:t>21.12.2022</a:t>
            </a:r>
            <a:endParaRPr lang="ru-RU" b="1" dirty="0">
              <a:solidFill>
                <a:srgbClr val="1F497D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24011" y="908720"/>
            <a:ext cx="5424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Об изменениях нормативно-правовых актов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774" y="1612543"/>
            <a:ext cx="89022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/>
            <a:r>
              <a:rPr lang="ru-RU" b="1" dirty="0"/>
              <a:t>Деятельность по проведению экспертизы промышленной безопасности:</a:t>
            </a:r>
            <a:endParaRPr lang="ru-RU" dirty="0"/>
          </a:p>
          <a:p>
            <a:pPr algn="just"/>
            <a:r>
              <a:rPr lang="ru-RU" dirty="0"/>
              <a:t>Постановление Правительства Российской Федерации от 6 сентября 2022 года </a:t>
            </a:r>
            <a:br>
              <a:rPr lang="ru-RU" dirty="0"/>
            </a:br>
            <a:r>
              <a:rPr lang="ru-RU" dirty="0"/>
              <a:t>№ 1568 О внесении изменений в Положение о лицензировании деятельности по проведению экспертизы промышленной безопасности (предоставление лицензии/внесение изменений в реестр лицензий - 10 рабочих дней, вместо 45).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1774" y="2996952"/>
            <a:ext cx="89022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dirty="0" smtClean="0"/>
              <a:t>Ряд </a:t>
            </a:r>
            <a:r>
              <a:rPr lang="ru-RU" dirty="0"/>
              <a:t>значимых изменений в «Кодекс Российской Федерации об административных правонарушениях», которые вступили в законную силу в 2022 году в соответствии с Федеральным законом от 14.07.2022 № 290-ФЗ «</a:t>
            </a:r>
            <a:r>
              <a:rPr lang="ru-RU" u="sng" dirty="0"/>
              <a:t>О внесении изменений в Кодекс Российской Федерации об административных правонарушениях</a:t>
            </a:r>
            <a:r>
              <a:rPr lang="ru-RU" dirty="0"/>
              <a:t>» на которых хотелось бы акцентировать внимание: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31840" y="4581128"/>
            <a:ext cx="28803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ч</a:t>
            </a:r>
            <a:r>
              <a:rPr lang="ru-RU" dirty="0"/>
              <a:t>. 3 ст. 3.4 КоАП </a:t>
            </a:r>
            <a:r>
              <a:rPr lang="ru-RU" dirty="0" smtClean="0"/>
              <a:t>РФ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ч. 3.4 ст. 28.1 КоАП </a:t>
            </a:r>
            <a:r>
              <a:rPr lang="ru-RU" dirty="0" smtClean="0"/>
              <a:t>РФ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ст. 32.2 КоАП РФ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4474280"/>
            <a:ext cx="2804646" cy="1691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01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50404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&amp;Fcy;&amp;iecy;&amp;dcy;&amp;iecy;&amp;rcy;&amp;acy;&amp;lcy;&amp;softcy;&amp;ncy;&amp;acy;&amp;yacy; &amp;scy;&amp;lcy;&amp;ucy;&amp;zhcy;&amp;bcy;&amp;acy; &amp;pcy;&amp;ocy; &amp;ecy;&amp;kcy;&amp;ocy;&amp;lcy;&amp;ocy;&amp;gcy;&amp;icy;&amp;chcy;&amp;iecy;&amp;scy;&amp;kcy;&amp;ocy;&amp;mcy;&amp;ucy;, &amp;tcy;&amp;iecy;&amp;khcy;&amp;ncy;&amp;ocy;&amp;lcy;&amp;ocy;&amp;gcy;&amp;icy;&amp;chcy;&amp;iecy;&amp;scy;&amp;kcy;&amp;ocy;&amp;mcy;&amp;ucy; &amp;icy; &amp;acy;&amp;tcy;&amp;ocy;&amp;mcy;&amp;ncy;&amp;ocy;&amp;mcy;&amp;ucy; &amp;ncy;&amp;acy;&amp;dcy;&amp;zcy;&amp;ocy;&amp;rcy;&amp;ucy; &amp;Rcy;&amp;Ocy;&amp;Scy;&amp;Tcy;&amp;IEcy;&amp;KHcy;&amp;Ncy;&amp;Acy;&amp;Dcy;&amp;Zcy;&amp;Ocy;&amp;R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20" y="143931"/>
            <a:ext cx="1223102" cy="143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40709" y="2921168"/>
            <a:ext cx="76546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Спасибо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3925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200" b="1" dirty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200" b="1" dirty="0">
            <a:solidFill>
              <a:schemeClr val="tx2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200" b="1" dirty="0">
            <a:solidFill>
              <a:schemeClr val="tx2"/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200" b="1" dirty="0">
            <a:solidFill>
              <a:schemeClr val="tx2"/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200" b="1" dirty="0">
            <a:solidFill>
              <a:schemeClr val="tx2"/>
            </a:solidFill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13624</TotalTime>
  <Words>626</Words>
  <Application>Microsoft Office PowerPoint</Application>
  <PresentationFormat>Экран (4:3)</PresentationFormat>
  <Paragraphs>143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4_Тема Office</vt:lpstr>
      <vt:lpstr>Тема Office</vt:lpstr>
      <vt:lpstr>1_Тема Office</vt:lpstr>
      <vt:lpstr>2_Тема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служба по экологическому, технологическому и атомному надзору  Уральское управление Ростехнадзора Курганская область</dc:title>
  <cp:lastModifiedBy>Романовских Владислав Дмитриевич</cp:lastModifiedBy>
  <cp:revision>281</cp:revision>
  <cp:lastPrinted>2021-05-06T05:01:52Z</cp:lastPrinted>
  <dcterms:created xsi:type="dcterms:W3CDTF">2019-11-10T08:15:17Z</dcterms:created>
  <dcterms:modified xsi:type="dcterms:W3CDTF">2022-12-20T09:08:48Z</dcterms:modified>
</cp:coreProperties>
</file>