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  <p:sldMasterId id="2147483780" r:id="rId3"/>
  </p:sldMasterIdLst>
  <p:notesMasterIdLst>
    <p:notesMasterId r:id="rId25"/>
  </p:notesMasterIdLst>
  <p:sldIdLst>
    <p:sldId id="297" r:id="rId4"/>
    <p:sldId id="344" r:id="rId5"/>
    <p:sldId id="384" r:id="rId6"/>
    <p:sldId id="348" r:id="rId7"/>
    <p:sldId id="490" r:id="rId8"/>
    <p:sldId id="324" r:id="rId9"/>
    <p:sldId id="387" r:id="rId10"/>
    <p:sldId id="388" r:id="rId11"/>
    <p:sldId id="386" r:id="rId12"/>
    <p:sldId id="519" r:id="rId13"/>
    <p:sldId id="351" r:id="rId14"/>
    <p:sldId id="516" r:id="rId15"/>
    <p:sldId id="509" r:id="rId16"/>
    <p:sldId id="513" r:id="rId17"/>
    <p:sldId id="515" r:id="rId18"/>
    <p:sldId id="415" r:id="rId19"/>
    <p:sldId id="520" r:id="rId20"/>
    <p:sldId id="521" r:id="rId21"/>
    <p:sldId id="484" r:id="rId22"/>
    <p:sldId id="522" r:id="rId23"/>
    <p:sldId id="52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3E8411-C065-4F6D-9A9F-842B3985DA5F}">
          <p14:sldIdLst>
            <p14:sldId id="297"/>
            <p14:sldId id="344"/>
            <p14:sldId id="384"/>
            <p14:sldId id="348"/>
            <p14:sldId id="490"/>
            <p14:sldId id="324"/>
            <p14:sldId id="387"/>
            <p14:sldId id="388"/>
            <p14:sldId id="386"/>
            <p14:sldId id="519"/>
            <p14:sldId id="351"/>
            <p14:sldId id="516"/>
            <p14:sldId id="509"/>
            <p14:sldId id="513"/>
            <p14:sldId id="515"/>
            <p14:sldId id="415"/>
            <p14:sldId id="520"/>
            <p14:sldId id="521"/>
            <p14:sldId id="484"/>
            <p14:sldId id="522"/>
            <p14:sldId id="52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0" autoAdjust="0"/>
    <p:restoredTop sz="94660"/>
  </p:normalViewPr>
  <p:slideViewPr>
    <p:cSldViewPr>
      <p:cViewPr>
        <p:scale>
          <a:sx n="93" d="100"/>
          <a:sy n="93" d="100"/>
        </p:scale>
        <p:origin x="-226" y="6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90575510286342E-2"/>
          <c:y val="9.332685017146311E-2"/>
          <c:w val="0.94616832644426607"/>
          <c:h val="0.72241321576068762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Лист1!$A$2:$A$12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59-48D6-8334-06168B172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23008"/>
        <c:axId val="66781184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аварий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31</c:v>
                </c:pt>
                <c:pt idx="1">
                  <c:v>33</c:v>
                </c:pt>
                <c:pt idx="2">
                  <c:v>28</c:v>
                </c:pt>
                <c:pt idx="3">
                  <c:v>25</c:v>
                </c:pt>
                <c:pt idx="4">
                  <c:v>26</c:v>
                </c:pt>
                <c:pt idx="5">
                  <c:v>32</c:v>
                </c:pt>
                <c:pt idx="6">
                  <c:v>25</c:v>
                </c:pt>
                <c:pt idx="7">
                  <c:v>30</c:v>
                </c:pt>
                <c:pt idx="8">
                  <c:v>19</c:v>
                </c:pt>
                <c:pt idx="9">
                  <c:v>20</c:v>
                </c:pt>
                <c:pt idx="1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41-4EE2-BC61-C239A27A2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23008"/>
        <c:axId val="66781184"/>
      </c:barChart>
      <c:catAx>
        <c:axId val="493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781184"/>
        <c:crosses val="autoZero"/>
        <c:auto val="1"/>
        <c:lblAlgn val="ctr"/>
        <c:lblOffset val="100"/>
        <c:noMultiLvlLbl val="0"/>
      </c:catAx>
      <c:valAx>
        <c:axId val="6678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2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553904575348701E-2"/>
          <c:y val="4.2784276242926279E-2"/>
          <c:w val="0.7462611527077937"/>
          <c:h val="0.86067755981369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тяжелый исход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38</c:v>
                </c:pt>
                <c:pt idx="1">
                  <c:v>48</c:v>
                </c:pt>
                <c:pt idx="2">
                  <c:v>31</c:v>
                </c:pt>
                <c:pt idx="3">
                  <c:v>35</c:v>
                </c:pt>
                <c:pt idx="4">
                  <c:v>45</c:v>
                </c:pt>
                <c:pt idx="5">
                  <c:v>49</c:v>
                </c:pt>
                <c:pt idx="6">
                  <c:v>49</c:v>
                </c:pt>
                <c:pt idx="7">
                  <c:v>39</c:v>
                </c:pt>
                <c:pt idx="8">
                  <c:v>44</c:v>
                </c:pt>
                <c:pt idx="9">
                  <c:v>20</c:v>
                </c:pt>
                <c:pt idx="1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D1-4347-95F2-EF8C2F906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972288"/>
        <c:axId val="6697408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смертельный исход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0"/>
                  <c:y val="5.3949600230606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D1-4347-95F2-EF8C2F906D6D}"/>
                </c:ext>
              </c:extLst>
            </c:dLbl>
            <c:dLbl>
              <c:idx val="3"/>
              <c:layout>
                <c:manualLayout>
                  <c:x val="-4.3644298963447896E-3"/>
                  <c:y val="3.082851637764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D1-4347-95F2-EF8C2F906D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29</c:v>
                </c:pt>
                <c:pt idx="1">
                  <c:v>37</c:v>
                </c:pt>
                <c:pt idx="2">
                  <c:v>28</c:v>
                </c:pt>
                <c:pt idx="3">
                  <c:v>25</c:v>
                </c:pt>
                <c:pt idx="4">
                  <c:v>26</c:v>
                </c:pt>
                <c:pt idx="5">
                  <c:v>31</c:v>
                </c:pt>
                <c:pt idx="6">
                  <c:v>21</c:v>
                </c:pt>
                <c:pt idx="7">
                  <c:v>24</c:v>
                </c:pt>
                <c:pt idx="8">
                  <c:v>19</c:v>
                </c:pt>
                <c:pt idx="9">
                  <c:v>21</c:v>
                </c:pt>
                <c:pt idx="10">
                  <c:v>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2D1-4347-95F2-EF8C2F906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972288"/>
        <c:axId val="66974080"/>
      </c:lineChart>
      <c:catAx>
        <c:axId val="6697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974080"/>
        <c:crosses val="autoZero"/>
        <c:auto val="1"/>
        <c:lblAlgn val="ctr"/>
        <c:lblOffset val="100"/>
        <c:noMultiLvlLbl val="0"/>
      </c:catAx>
      <c:valAx>
        <c:axId val="6697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97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81942171303868"/>
          <c:y val="0.43031632606617815"/>
          <c:w val="0.1600872885979269"/>
          <c:h val="0.308924187944714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2854A-FB08-40E9-B937-69F981DA4F0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E67EC-29A2-4C16-A1D8-716DB9B43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8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18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93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79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4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0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04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4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1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5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8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01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7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3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1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8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6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09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2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27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80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12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1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28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34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8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98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66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18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67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89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88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6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70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48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9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86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6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9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2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9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1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3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5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2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7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6136" y="365532"/>
            <a:ext cx="48583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42818" y="908720"/>
            <a:ext cx="4728625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7054" y="1041562"/>
            <a:ext cx="537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sz="1600" i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Руководитель Уральского управления Ростехнадзора</a:t>
            </a:r>
          </a:p>
          <a:p>
            <a:r>
              <a:rPr lang="ru-RU" sz="20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А.Н. Таранов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649" y="364363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Результаты правоприменительной практики Уральского управления Ростехнадзора за 2021 год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7D6178-C1B1-417D-B4EA-64F1BBCCCCC9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524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Динамика травматизма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b="1" dirty="0">
                <a:solidFill>
                  <a:srgbClr val="1F497D"/>
                </a:solidFill>
              </a:rPr>
              <a:t>10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F6D4554-0537-48BF-A0A3-16A95E6CA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36" y="1903428"/>
            <a:ext cx="8379504" cy="398866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07DBFFE-6736-43F8-A72D-1E9FE4AA07B2}"/>
              </a:ext>
            </a:extLst>
          </p:cNvPr>
          <p:cNvSpPr/>
          <p:nvPr/>
        </p:nvSpPr>
        <p:spPr>
          <a:xfrm>
            <a:off x="7452320" y="1113592"/>
            <a:ext cx="1224136" cy="831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F87825-CAE9-4F97-B543-24FD56F8462F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122092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5172" y="968878"/>
            <a:ext cx="5753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 работе с обращениями граждан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Уральского управления Ростехнадзора за 2021 год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сравнении с 2020 годом 1/2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b="1" dirty="0">
                <a:solidFill>
                  <a:srgbClr val="1F497D"/>
                </a:solidFill>
              </a:rPr>
              <a:t>11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FA124A-0D22-494F-A629-8BA0EC429AA8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7D827F4-06C3-48BA-B5C6-E074D37FC60C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1DC3E141-A9A1-4BD2-8494-789F65578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95601"/>
              </p:ext>
            </p:extLst>
          </p:nvPr>
        </p:nvGraphicFramePr>
        <p:xfrm>
          <a:off x="372220" y="1902112"/>
          <a:ext cx="8417604" cy="392050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270337">
                  <a:extLst>
                    <a:ext uri="{9D8B030D-6E8A-4147-A177-3AD203B41FA5}">
                      <a16:colId xmlns:a16="http://schemas.microsoft.com/office/drawing/2014/main" xmlns="" val="2131678334"/>
                    </a:ext>
                  </a:extLst>
                </a:gridCol>
                <a:gridCol w="1341687">
                  <a:extLst>
                    <a:ext uri="{9D8B030D-6E8A-4147-A177-3AD203B41FA5}">
                      <a16:colId xmlns:a16="http://schemas.microsoft.com/office/drawing/2014/main" xmlns="" val="2147007320"/>
                    </a:ext>
                  </a:extLst>
                </a:gridCol>
                <a:gridCol w="1586099">
                  <a:extLst>
                    <a:ext uri="{9D8B030D-6E8A-4147-A177-3AD203B41FA5}">
                      <a16:colId xmlns:a16="http://schemas.microsoft.com/office/drawing/2014/main" xmlns="" val="328907007"/>
                    </a:ext>
                  </a:extLst>
                </a:gridCol>
                <a:gridCol w="1219481">
                  <a:extLst>
                    <a:ext uri="{9D8B030D-6E8A-4147-A177-3AD203B41FA5}">
                      <a16:colId xmlns:a16="http://schemas.microsoft.com/office/drawing/2014/main" xmlns="" val="195443255"/>
                    </a:ext>
                  </a:extLst>
                </a:gridCol>
              </a:tblGrid>
              <a:tr h="778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2021 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2020 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+/-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extLst>
                  <a:ext uri="{0D108BD9-81ED-4DB2-BD59-A6C34878D82A}">
                    <a16:rowId xmlns:a16="http://schemas.microsoft.com/office/drawing/2014/main" xmlns="" val="4171314545"/>
                  </a:ext>
                </a:extLst>
              </a:tr>
              <a:tr h="350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Поступило обращений граждан, всего: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1429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1408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+1,5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extLst>
                  <a:ext uri="{0D108BD9-81ED-4DB2-BD59-A6C34878D82A}">
                    <a16:rowId xmlns:a16="http://schemas.microsoft.com/office/drawing/2014/main" xmlns="" val="1333988840"/>
                  </a:ext>
                </a:extLst>
              </a:tr>
              <a:tr h="312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 том числе по сети Интернет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852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726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+17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extLst>
                  <a:ext uri="{0D108BD9-81ED-4DB2-BD59-A6C34878D82A}">
                    <a16:rowId xmlns:a16="http://schemas.microsoft.com/office/drawing/2014/main" xmlns="" val="859684443"/>
                  </a:ext>
                </a:extLst>
              </a:tr>
              <a:tr h="379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Принято граждан на личном приёме, всего: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extLst>
                  <a:ext uri="{0D108BD9-81ED-4DB2-BD59-A6C34878D82A}">
                    <a16:rowId xmlns:a16="http://schemas.microsoft.com/office/drawing/2014/main" xmlns="" val="4275016778"/>
                  </a:ext>
                </a:extLst>
              </a:tr>
              <a:tr h="79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 в том числе принято граждан на личном приёме руководителем территориального органа или его заместителями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extLst>
                  <a:ext uri="{0D108BD9-81ED-4DB2-BD59-A6C34878D82A}">
                    <a16:rowId xmlns:a16="http://schemas.microsoft.com/office/drawing/2014/main" xmlns="" val="3357695684"/>
                  </a:ext>
                </a:extLst>
              </a:tr>
              <a:tr h="77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 в том числе принято граждан на личном приёме в приемной Президента Российской Федерации в соответствующем федеральном округе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extLst>
                  <a:ext uri="{0D108BD9-81ED-4DB2-BD59-A6C34878D82A}">
                    <a16:rowId xmlns:a16="http://schemas.microsoft.com/office/drawing/2014/main" xmlns="" val="221908381"/>
                  </a:ext>
                </a:extLst>
              </a:tr>
              <a:tr h="424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обращений, переадресованных по принадлежности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397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+8,8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/>
                </a:tc>
                <a:extLst>
                  <a:ext uri="{0D108BD9-81ED-4DB2-BD59-A6C34878D82A}">
                    <a16:rowId xmlns:a16="http://schemas.microsoft.com/office/drawing/2014/main" xmlns="" val="26503102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608BE8-331D-4A0E-A110-18F0056B8B14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202143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5172" y="968878"/>
            <a:ext cx="5753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 работе с обращениями граждан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Уральского управления Ростехнадзора за 2021 год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сравнении с 2020 годом 2/2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b="1" dirty="0">
                <a:solidFill>
                  <a:srgbClr val="1F497D"/>
                </a:solidFill>
              </a:rPr>
              <a:t>12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FA124A-0D22-494F-A629-8BA0EC429AA8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7D827F4-06C3-48BA-B5C6-E074D37FC60C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3CE8A97-9BC3-433C-809D-55D3B6C2F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37810"/>
              </p:ext>
            </p:extLst>
          </p:nvPr>
        </p:nvGraphicFramePr>
        <p:xfrm>
          <a:off x="372219" y="1864469"/>
          <a:ext cx="8440921" cy="432033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282165">
                  <a:extLst>
                    <a:ext uri="{9D8B030D-6E8A-4147-A177-3AD203B41FA5}">
                      <a16:colId xmlns:a16="http://schemas.microsoft.com/office/drawing/2014/main" xmlns="" val="4181489287"/>
                    </a:ext>
                  </a:extLst>
                </a:gridCol>
                <a:gridCol w="1345405">
                  <a:extLst>
                    <a:ext uri="{9D8B030D-6E8A-4147-A177-3AD203B41FA5}">
                      <a16:colId xmlns:a16="http://schemas.microsoft.com/office/drawing/2014/main" xmlns="" val="2426157979"/>
                    </a:ext>
                  </a:extLst>
                </a:gridCol>
                <a:gridCol w="1590492">
                  <a:extLst>
                    <a:ext uri="{9D8B030D-6E8A-4147-A177-3AD203B41FA5}">
                      <a16:colId xmlns:a16="http://schemas.microsoft.com/office/drawing/2014/main" xmlns="" val="3278201081"/>
                    </a:ext>
                  </a:extLst>
                </a:gridCol>
                <a:gridCol w="1222859">
                  <a:extLst>
                    <a:ext uri="{9D8B030D-6E8A-4147-A177-3AD203B41FA5}">
                      <a16:colId xmlns:a16="http://schemas.microsoft.com/office/drawing/2014/main" xmlns="" val="329128175"/>
                    </a:ext>
                  </a:extLst>
                </a:gridCol>
              </a:tblGrid>
              <a:tr h="33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Результативность по обращениям, законченным рассмотрением: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extLst>
                  <a:ext uri="{0D108BD9-81ED-4DB2-BD59-A6C34878D82A}">
                    <a16:rowId xmlns:a16="http://schemas.microsoft.com/office/drawing/2014/main" xmlns="" val="2677698615"/>
                  </a:ext>
                </a:extLst>
              </a:tr>
              <a:tr h="265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 разъяснено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841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588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+43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extLst>
                  <a:ext uri="{0D108BD9-81ED-4DB2-BD59-A6C34878D82A}">
                    <a16:rowId xmlns:a16="http://schemas.microsoft.com/office/drawing/2014/main" xmlns="" val="902513994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 поддержано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93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extLst>
                  <a:ext uri="{0D108BD9-81ED-4DB2-BD59-A6C34878D82A}">
                    <a16:rowId xmlns:a16="http://schemas.microsoft.com/office/drawing/2014/main" xmlns="" val="1862759056"/>
                  </a:ext>
                </a:extLst>
              </a:tr>
              <a:tr h="17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 не поддержано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extLst>
                  <a:ext uri="{0D108BD9-81ED-4DB2-BD59-A6C34878D82A}">
                    <a16:rowId xmlns:a16="http://schemas.microsoft.com/office/drawing/2014/main" xmlns="" val="462120527"/>
                  </a:ext>
                </a:extLst>
              </a:tr>
              <a:tr h="33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обращений, рассмотренных с выездом на место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extLst>
                  <a:ext uri="{0D108BD9-81ED-4DB2-BD59-A6C34878D82A}">
                    <a16:rowId xmlns:a16="http://schemas.microsoft.com/office/drawing/2014/main" xmlns="" val="1877989440"/>
                  </a:ext>
                </a:extLst>
              </a:tr>
              <a:tr h="33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обращений, рассмотренных с нарушением срока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extLst>
                  <a:ext uri="{0D108BD9-81ED-4DB2-BD59-A6C34878D82A}">
                    <a16:rowId xmlns:a16="http://schemas.microsoft.com/office/drawing/2014/main" xmlns="" val="1405831304"/>
                  </a:ext>
                </a:extLst>
              </a:tr>
              <a:tr h="89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Наибольшее количество обращений, поступивших по темам (указать самостоятельно не более трех тем, например: электроэнергетика, атомная энергетика, нефтегазовый сектор)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441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extLst>
                  <a:ext uri="{0D108BD9-81ED-4DB2-BD59-A6C34878D82A}">
                    <a16:rowId xmlns:a16="http://schemas.microsoft.com/office/drawing/2014/main" xmlns="" val="2333196186"/>
                  </a:ext>
                </a:extLst>
              </a:tr>
              <a:tr h="187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Электроэнергетика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347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-48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extLst>
                  <a:ext uri="{0D108BD9-81ED-4DB2-BD59-A6C34878D82A}">
                    <a16:rowId xmlns:a16="http://schemas.microsoft.com/office/drawing/2014/main" xmlns="" val="1209845492"/>
                  </a:ext>
                </a:extLst>
              </a:tr>
              <a:tr h="301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Подъемные сооружения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+45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extLst>
                  <a:ext uri="{0D108BD9-81ED-4DB2-BD59-A6C34878D82A}">
                    <a16:rowId xmlns:a16="http://schemas.microsoft.com/office/drawing/2014/main" xmlns="" val="1735734341"/>
                  </a:ext>
                </a:extLst>
              </a:tr>
              <a:tr h="301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Горная промышленность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-66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extLst>
                  <a:ext uri="{0D108BD9-81ED-4DB2-BD59-A6C34878D82A}">
                    <a16:rowId xmlns:a16="http://schemas.microsoft.com/office/drawing/2014/main" xmlns="" val="2882451931"/>
                  </a:ext>
                </a:extLst>
              </a:tr>
              <a:tr h="20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Газовый надзор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extLst>
                  <a:ext uri="{0D108BD9-81ED-4DB2-BD59-A6C34878D82A}">
                    <a16:rowId xmlns:a16="http://schemas.microsoft.com/office/drawing/2014/main" xmlns="" val="971683285"/>
                  </a:ext>
                </a:extLst>
              </a:tr>
              <a:tr h="586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Образовательные стандарты, требования к образовательному процессу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8" marR="52588" marT="0" marB="0" anchor="ctr"/>
                </a:tc>
                <a:extLst>
                  <a:ext uri="{0D108BD9-81ED-4DB2-BD59-A6C34878D82A}">
                    <a16:rowId xmlns:a16="http://schemas.microsoft.com/office/drawing/2014/main" xmlns="" val="331343392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51BE64-1B03-4895-81FA-E958146DE396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33544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b="1" dirty="0">
                <a:solidFill>
                  <a:srgbClr val="1F497D"/>
                </a:solidFill>
              </a:rPr>
              <a:t>13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4D839E-1A05-4649-94DA-D3042D393174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3AD5156-9492-4409-98FA-6029B54232AB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BF15FC-2AB1-407F-A810-96BE259BDE90}"/>
              </a:ext>
            </a:extLst>
          </p:cNvPr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Анализ судебной практики Уральского управления Ростехнадзора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C605B240-77F8-49C5-94F4-5F7DC1F73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75949"/>
              </p:ext>
            </p:extLst>
          </p:nvPr>
        </p:nvGraphicFramePr>
        <p:xfrm>
          <a:off x="372220" y="2287591"/>
          <a:ext cx="8486352" cy="340399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567932">
                  <a:extLst>
                    <a:ext uri="{9D8B030D-6E8A-4147-A177-3AD203B41FA5}">
                      <a16:colId xmlns:a16="http://schemas.microsoft.com/office/drawing/2014/main" xmlns="" val="411887317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511554068"/>
                    </a:ext>
                  </a:extLst>
                </a:gridCol>
                <a:gridCol w="1406252">
                  <a:extLst>
                    <a:ext uri="{9D8B030D-6E8A-4147-A177-3AD203B41FA5}">
                      <a16:colId xmlns:a16="http://schemas.microsoft.com/office/drawing/2014/main" xmlns="" val="3084434613"/>
                    </a:ext>
                  </a:extLst>
                </a:gridCol>
              </a:tblGrid>
              <a:tr h="299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309306"/>
                  </a:ext>
                </a:extLst>
              </a:tr>
              <a:tr h="29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ВСЕГО РАССМОТРЕНО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367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273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2989336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Арбитражных судах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8597736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судах общей юрисдикции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05869111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Выиграно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29115895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 Арбитражные суды и суды общей юрисдикции направлено заявлений о признании незаконными и отмене постановлений по делам об административных правонарушениях, определений об отказе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92903107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результатам рассмотрения в случаях в удовлетворении требований об отмене постановлений отказано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49840109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признаны судом незаконными и отменены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37191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635904-8048-4895-B115-FADAA05FEFB9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207425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b="1" dirty="0">
                <a:solidFill>
                  <a:srgbClr val="1F497D"/>
                </a:solidFill>
              </a:rPr>
              <a:t>14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4D839E-1A05-4649-94DA-D3042D393174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3AD5156-9492-4409-98FA-6029B54232AB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BF15FC-2AB1-407F-A810-96BE259BDE90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Судебная практика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C605B240-77F8-49C5-94F4-5F7DC1F73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81769"/>
              </p:ext>
            </p:extLst>
          </p:nvPr>
        </p:nvGraphicFramePr>
        <p:xfrm>
          <a:off x="372220" y="2078271"/>
          <a:ext cx="8486352" cy="284315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567932">
                  <a:extLst>
                    <a:ext uri="{9D8B030D-6E8A-4147-A177-3AD203B41FA5}">
                      <a16:colId xmlns:a16="http://schemas.microsoft.com/office/drawing/2014/main" xmlns="" val="411887317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511554068"/>
                    </a:ext>
                  </a:extLst>
                </a:gridCol>
                <a:gridCol w="1406252">
                  <a:extLst>
                    <a:ext uri="{9D8B030D-6E8A-4147-A177-3AD203B41FA5}">
                      <a16:colId xmlns:a16="http://schemas.microsoft.com/office/drawing/2014/main" xmlns="" val="3084434613"/>
                    </a:ext>
                  </a:extLst>
                </a:gridCol>
              </a:tblGrid>
              <a:tr h="299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309306"/>
                  </a:ext>
                </a:extLst>
              </a:tr>
              <a:tr h="29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НАПРАВЛЕНО В СУД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2989336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виновные лица были привлечены судом к административной ответственности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8597736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приостановок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05869111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предупреждений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29115895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замечаний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92903107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штрафа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49840109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Общую сумму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6 540 000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6 717 000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371910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отказано в привлечении к ответственности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4481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37CBDA-F730-4B84-980D-6E6B46B52E13}"/>
              </a:ext>
            </a:extLst>
          </p:cNvPr>
          <p:cNvSpPr txBox="1"/>
          <p:nvPr/>
        </p:nvSpPr>
        <p:spPr>
          <a:xfrm>
            <a:off x="370746" y="5058096"/>
            <a:ext cx="8608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31825" algn="l"/>
              </a:tabLst>
            </a:pPr>
            <a:r>
              <a:rPr lang="ru-RU" dirty="0"/>
              <a:t>Причины прекращения производства по делам, возбужденным Управлением:</a:t>
            </a:r>
          </a:p>
          <a:p>
            <a:pPr algn="just">
              <a:tabLst>
                <a:tab pos="631825" algn="l"/>
              </a:tabLst>
            </a:pPr>
            <a:r>
              <a:rPr lang="ru-RU" dirty="0"/>
              <a:t>- истечение сроков давности привлечения;</a:t>
            </a:r>
          </a:p>
          <a:p>
            <a:pPr algn="just">
              <a:tabLst>
                <a:tab pos="631825" algn="l"/>
              </a:tabLst>
            </a:pPr>
            <a:r>
              <a:rPr lang="ru-RU" dirty="0"/>
              <a:t>- отсутствие состава правонарушения.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C6D36F6-099D-4D16-AA3E-0643885D091B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193802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b="1" dirty="0">
                <a:solidFill>
                  <a:srgbClr val="1F497D"/>
                </a:solidFill>
              </a:rPr>
              <a:t>15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4D839E-1A05-4649-94DA-D3042D393174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3AD5156-9492-4409-98FA-6029B54232AB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BF15FC-2AB1-407F-A810-96BE259BDE90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Судебная практика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C605B240-77F8-49C5-94F4-5F7DC1F73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75158"/>
              </p:ext>
            </p:extLst>
          </p:nvPr>
        </p:nvGraphicFramePr>
        <p:xfrm>
          <a:off x="372220" y="2078271"/>
          <a:ext cx="8486352" cy="226282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567932">
                  <a:extLst>
                    <a:ext uri="{9D8B030D-6E8A-4147-A177-3AD203B41FA5}">
                      <a16:colId xmlns:a16="http://schemas.microsoft.com/office/drawing/2014/main" xmlns="" val="411887317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511554068"/>
                    </a:ext>
                  </a:extLst>
                </a:gridCol>
                <a:gridCol w="1406252">
                  <a:extLst>
                    <a:ext uri="{9D8B030D-6E8A-4147-A177-3AD203B41FA5}">
                      <a16:colId xmlns:a16="http://schemas.microsoft.com/office/drawing/2014/main" xmlns="" val="3084434613"/>
                    </a:ext>
                  </a:extLst>
                </a:gridCol>
              </a:tblGrid>
              <a:tr h="299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309306"/>
                  </a:ext>
                </a:extLst>
              </a:tr>
              <a:tr h="29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направлено заявлений о признании незаконными и их отмене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2989336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предписания оставлены без изменения судом в полном объеме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8597736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удовлетворены частично (часть обжалуемых пунктов отменены), два предписания отменены в полном объеме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058691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37CBDA-F730-4B84-980D-6E6B46B52E13}"/>
              </a:ext>
            </a:extLst>
          </p:cNvPr>
          <p:cNvSpPr txBox="1"/>
          <p:nvPr/>
        </p:nvSpPr>
        <p:spPr>
          <a:xfrm>
            <a:off x="400145" y="4473925"/>
            <a:ext cx="8608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31825" algn="l"/>
              </a:tabLst>
            </a:pPr>
            <a:r>
              <a:rPr lang="ru-RU" dirty="0"/>
              <a:t>По результатам рассмотрения заявлений об оспаривании предписаний в порядке, установленном АПК РФ судами  с Уральского управления установлена для взыскания сумма оплаченной заявителями  государственной пошлины:</a:t>
            </a:r>
          </a:p>
          <a:p>
            <a:pPr algn="just">
              <a:tabLst>
                <a:tab pos="631825" algn="l"/>
              </a:tabLst>
            </a:pPr>
            <a:r>
              <a:rPr lang="ru-RU" b="1" dirty="0"/>
              <a:t>- в 2020 году в размере 3 000 руб.;</a:t>
            </a:r>
          </a:p>
          <a:p>
            <a:pPr algn="just">
              <a:tabLst>
                <a:tab pos="631825" algn="l"/>
              </a:tabLst>
            </a:pPr>
            <a:r>
              <a:rPr lang="ru-RU" b="1" dirty="0"/>
              <a:t>- в 2021 году в размере 15 000 руб.;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20EB93-8DBE-4DD3-A010-19A208CDDC90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215761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E348132-AE21-4315-BD5D-48C0496C1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-1" r="1226" b="23398"/>
          <a:stretch/>
        </p:blipFill>
        <p:spPr>
          <a:xfrm>
            <a:off x="336317" y="1730563"/>
            <a:ext cx="4148294" cy="18500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172" y="968878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Сайт Уральского управления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en-US" b="1" dirty="0">
                <a:solidFill>
                  <a:srgbClr val="1F497D"/>
                </a:solidFill>
              </a:rPr>
              <a:t>16</a:t>
            </a:r>
            <a:endParaRPr lang="ru-RU" b="1" dirty="0">
              <a:solidFill>
                <a:srgbClr val="1F497D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50A62CD3-5979-4744-BC33-E255B23173D4}"/>
              </a:ext>
            </a:extLst>
          </p:cNvPr>
          <p:cNvCxnSpPr>
            <a:cxnSpLocks/>
          </p:cNvCxnSpPr>
          <p:nvPr/>
        </p:nvCxnSpPr>
        <p:spPr>
          <a:xfrm>
            <a:off x="3059832" y="1973207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B8AE5E5F-196A-4886-B021-55FBE83B5A49}"/>
              </a:ext>
            </a:extLst>
          </p:cNvPr>
          <p:cNvCxnSpPr>
            <a:cxnSpLocks/>
          </p:cNvCxnSpPr>
          <p:nvPr/>
        </p:nvCxnSpPr>
        <p:spPr>
          <a:xfrm>
            <a:off x="3786082" y="3639022"/>
            <a:ext cx="0" cy="3291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8AC60D-BF9F-4985-8709-12CA63CB8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13447"/>
          <a:stretch/>
        </p:blipFill>
        <p:spPr>
          <a:xfrm>
            <a:off x="331405" y="4158881"/>
            <a:ext cx="4153206" cy="18623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0D5B5CC-235F-4BE3-B32D-7EC8C25382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4140" y="4140420"/>
            <a:ext cx="4153205" cy="18623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E20944-A593-42F0-8179-04B272910D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4492"/>
          <a:stretch/>
        </p:blipFill>
        <p:spPr>
          <a:xfrm>
            <a:off x="4645779" y="1705477"/>
            <a:ext cx="4088103" cy="18500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A51327-298F-4628-B52E-0DE99B6FEC5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5071"/>
          <a:stretch/>
        </p:blipFill>
        <p:spPr>
          <a:xfrm>
            <a:off x="2455171" y="2774108"/>
            <a:ext cx="4408435" cy="20915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C38010-1F86-486E-A7CC-058C95A90469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ru-RU" b="1" dirty="0" smtClean="0">
                <a:solidFill>
                  <a:srgbClr val="1F497D"/>
                </a:solidFill>
              </a:rPr>
              <a:t>03.03.2022</a:t>
            </a:r>
            <a:endParaRPr lang="ru-RU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7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980728"/>
            <a:ext cx="575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Для предупреждения аварийности и травматизма Управлением принимаются следующие меры: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b="1" dirty="0">
                <a:solidFill>
                  <a:srgbClr val="1F497D"/>
                </a:solidFill>
              </a:rPr>
              <a:t>17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581128"/>
            <a:ext cx="828092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990" y="1876320"/>
            <a:ext cx="8064896" cy="431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организовано и проведено 26 мая 2021 года в режиме видеоконференцсвязи публичное обсуждение правоприменительной практики за 2020 год;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проводились обучающие семинары с участием представителей органов местного самоуправления субъектов, теплосетевых и теплоснабжающих организаций по вопросам отопительного сезона 2020-2021;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принято участие в работе межведомственных региональных и территориальных противопаводковых комиссий, совместно с другими федеральными органами исполнительной власти и органами исполнительной власти Свердловской, Челябинской и Курганской областей;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по результатам расследования аварий, несчастных случаев проводились технические совещания с анализом  основных причин, приведших к событию и выполнение мероприятий, предложенных комиссией по расследованию;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руководство и специалисты Управления принимали участие, выступали с докладами в межведомственных совещаниях-семинарах по вопросам промышленной безопасности, энергетики, ситуации с производственным травматизмом.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90480A-7620-403D-8179-29898F6BF918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4128461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980728"/>
            <a:ext cx="575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Для предупреждения аварийности и травматизма Управлением принимаются следующие меры: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b="1" dirty="0">
                <a:solidFill>
                  <a:srgbClr val="1F497D"/>
                </a:solidFill>
              </a:rPr>
              <a:t>18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581128"/>
            <a:ext cx="828092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990" y="1876320"/>
            <a:ext cx="8064896" cy="403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	С 1 января 2021 года в ходе реализации "регуляторной гильотины", призванной пересмотреть или отменить устаревшие нормативные правовые акты, негативно влияющие на бизнес и регуляторную среду, в стране появилась новая система контрольно-надзорной деятельности. Пересмотрены и внедрены новые федеральные нормы и правила в области промышленной безопасности, вышли постановления Правительства Российской Федерации так же направленные на повышение уровня промышленной безопасности.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	С 1 июля 2021 года вступили в силу ряд новых законов, в том числе Федеральный закон № 248 от 26 августа 2020 года «О государственном контроле (надзоре) и муниципальном контроле в Российской Федерации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smtClean="0">
                <a:latin typeface="Times New Roman"/>
                <a:ea typeface="Calibri"/>
                <a:cs typeface="Times New Roman"/>
              </a:rPr>
              <a:t>                  Информация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об изменениях в законодательстве, образцы бланков заявления, сведений, рекомендации по их заполнению и др. размещены на официальном сайте Ростехнадзора и на сайте Уральского управления.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DDF4D2-517B-44B3-A12C-5F0CCDFEB7A4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2163546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968878"/>
            <a:ext cx="6212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Приоритетные задачи, стоящие перед Управлением, на 2022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b="1" dirty="0">
                <a:solidFill>
                  <a:srgbClr val="1F497D"/>
                </a:solidFill>
              </a:rPr>
              <a:t>19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BD10EC-AE6E-4E83-B45C-D12E1EF0D0B0}"/>
              </a:ext>
            </a:extLst>
          </p:cNvPr>
          <p:cNvSpPr txBox="1"/>
          <p:nvPr/>
        </p:nvSpPr>
        <p:spPr>
          <a:xfrm>
            <a:off x="163160" y="1891991"/>
            <a:ext cx="8688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Реализация задач, поставленных Ростехнадзором в условиях реформирования контрольно-надзорной деятельности, в т.ч. по организации и проведению мероприятий, направленных на профилактику нарушений обязательных требований, а также мероприятий по контролю без взаимодействия с юридическими лицами, индивидуальными предпринимателями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Обеспечение повышения качества и эффективности при осуществлении государственного надзора и контроля, при оказании госуслуг, уровня ответственности должностных лиц за качество принятия решений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Регулярное применение в административной практике как предостережений, так и административных приостановлений деятельности, административных наказаний в отношении юридических лиц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Повышение эффективности постоянного государственного надзора за объектами повышенной опасности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Обеспечение условий для снижения динамики аварийности и производственного травматизма на поднадзорных объектах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В том числе по отдельным направлениям контрольно-надзорной деятельности: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в области промышленной безопасности – отработка инструментария риск-ориентированного надзора с учётом оценки вероятности возникновения потенциальных негативных последствий несоблюдения требований в области промышленной безопасности;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в области федерального государственного энергетического надзора – ввести в практику проведение по согласованию с органами прокуратуры внеплановых выездных проверок организаций после произошедших учётных несчастных случаев;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в области безопасности гидротехнических сооружений - принятие мер по соблюдению собственниками ГТС (эксплуатирующими организациями) сроков декларирования безопасности сооружений, обеспечение выполнения графика предоставления деклараций как базы для категорирования объектов;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в области федерального государственного строительного надзора - постоянное повышение качества проводимых проверочных мероприятий, совершенствование ведения административного производства, регулярный мониторинг изменяющегося законодательства и применения его в надзорной деятельности.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D3EB12E-0389-41BA-9886-BAA8660C37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99" y="5671620"/>
            <a:ext cx="507301" cy="500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0EFD7D-629D-44EA-92ED-38EB85462E9B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136455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2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9CBD222-A941-4E1E-813F-23439B39585F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A58F44-D7DE-444A-B7E6-F5BAE0ED94C2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535ADD-6D6B-4CAB-B5D5-7D9D04657EEC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37CBDA-F730-4B84-980D-6E6B46B52E13}"/>
              </a:ext>
            </a:extLst>
          </p:cNvPr>
          <p:cNvSpPr txBox="1"/>
          <p:nvPr/>
        </p:nvSpPr>
        <p:spPr>
          <a:xfrm>
            <a:off x="341794" y="2064296"/>
            <a:ext cx="86086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Уральское управление Ростехнадзора осуществляет функции Федеральной службы по экологическому, технологическому и атомному надзору на территории Свердловской, Челябинской и Курганской областей в сфере: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dirty="0" smtClean="0"/>
              <a:t>федерального </a:t>
            </a:r>
            <a:r>
              <a:rPr lang="ru-RU" dirty="0"/>
              <a:t>государственного надзора в области промышленной безопасности;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dirty="0" smtClean="0"/>
              <a:t>федерального </a:t>
            </a:r>
            <a:r>
              <a:rPr lang="ru-RU" dirty="0"/>
              <a:t>государственного надзора в области гидротехнических сооружений; 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dirty="0" smtClean="0"/>
              <a:t>федерального </a:t>
            </a:r>
            <a:r>
              <a:rPr lang="ru-RU" dirty="0"/>
              <a:t>государственного энергетического надзора; 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dirty="0" smtClean="0"/>
              <a:t>федерального </a:t>
            </a:r>
            <a:r>
              <a:rPr lang="ru-RU" dirty="0"/>
              <a:t>государственного строительного надзора.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dirty="0" smtClean="0"/>
              <a:t>государственного </a:t>
            </a:r>
            <a:r>
              <a:rPr lang="ru-RU" dirty="0"/>
              <a:t>контроля (надзора) за соблюдением требований технических регламентов Таможенного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15991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968878"/>
            <a:ext cx="621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Возможные мероприятия по устранению (недопущению) правонарушений 1/2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b="1" dirty="0">
                <a:solidFill>
                  <a:srgbClr val="1F497D"/>
                </a:solidFill>
              </a:rPr>
              <a:t>20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BD10EC-AE6E-4E83-B45C-D12E1EF0D0B0}"/>
              </a:ext>
            </a:extLst>
          </p:cNvPr>
          <p:cNvSpPr txBox="1"/>
          <p:nvPr/>
        </p:nvSpPr>
        <p:spPr>
          <a:xfrm>
            <a:off x="164634" y="1891991"/>
            <a:ext cx="86038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выполнять указания, распоряжения и предписания Управления. В случае необходимости продления сроков устранения отдельных пунктов предписания по уважительным причинам, юридическое лицо, индивидуальный предприниматель, которому выдано предписание об устранении вы-явленных нарушений законодательства, не позднее 10 рабочих дней до указанного в предписании срока устранения нарушения (ПБ, ГТС), вправе направить в Ростехнадзор (его территориальный орган), аргументированное ходатайство о продлении срока исполнения предписания (далее - ходатайство). К ходатайству прилагаются документы, обосновывающие продление срока, материалы о ходе устранения нарушения к моменту направления ходатайства, а также подтверждающие принятие юридическим лицом, индивидуальным предпринимателем организационно-технических мероприятий, обеспечивающих безопасное ведение работ до устранения нарушений, указанных в предписании. Решение об удовлетворении (об отказе в удовлетворении) ходатайства и назначении нового срока исполнения предписания принимается руководителем (заместителем руководителя) территориального органа Ростехнадзора в срок не более 10 рабочих дней со дня его регистрации. В случае принятия решения об отказе в удовлетворении ходатайства указываются причины, послужившие основанием для отказа в удовлетворении ходатайства.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приостанавливать эксплуатацию объекта (оборудования) самостоятельно или по решению суда до устранения обстоятельств, создающих угрозу причинения вреда жизни и здоровью граждан;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D3EB12E-0389-41BA-9886-BAA8660C37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99" y="5671620"/>
            <a:ext cx="507301" cy="500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3B2FDB-D310-4966-AE1D-013D145A0EE4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121507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968878"/>
            <a:ext cx="621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Возможные мероприятия по устранению (недопущению) правонарушений 2/2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b="1" dirty="0">
                <a:solidFill>
                  <a:srgbClr val="1F497D"/>
                </a:solidFill>
              </a:rPr>
              <a:t>21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BD10EC-AE6E-4E83-B45C-D12E1EF0D0B0}"/>
              </a:ext>
            </a:extLst>
          </p:cNvPr>
          <p:cNvSpPr txBox="1"/>
          <p:nvPr/>
        </p:nvSpPr>
        <p:spPr>
          <a:xfrm>
            <a:off x="164634" y="1770997"/>
            <a:ext cx="86866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осуществлять мероприятия по локализации и ликвидации последствий аварий, оказывать содействие должностным лицам Управления в расследовании причин аварии;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обеспечивать безопасность опытного применения технических устройств;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обеспечивать проведение своевременного обслуживания и ремонтов оборудования, в том числе планово-предупредительных, капитальных, техническое диагностирование и экспертизу в установленном порядке;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создавать систему управления промышленной безопасностью и обеспечивать её функционирование; 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обеспечивать наличие и функционирование приборов и систем контроля за технологическими процессами;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обеспечивать укомплектованность штата работников, их обучение, аттестацию (проверку знаний), инструктажи в соответствии с установленными требованиями;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иметь нормативные правовые акты, устанавливающие требования промышленной безопасности, разработать (актуализировать) и довести до исполнителей правила ведения работ, необходимые регламенты, а также должностные, производственные, технологические инструкции;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предотвращать проникновение на объекты посторонних лиц;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принимать меры по защите жизни и здоровья работников, в том числе на случай аварии/инцидента;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своевременно направлять в Управление сведения об организации производственного контроля за соблюдением требований промышленной безопасности;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своевременно и в установленном порядке осуществлять мероприятия по переоформлению выданных лицензий;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/>
              <a:t>своевременно устранять имеющиеся нарушения, принимать меры по их профилактике, а также недопущению нарушений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D3EB12E-0389-41BA-9886-BAA8660C37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99" y="5671620"/>
            <a:ext cx="507301" cy="500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B43502-7F2A-477F-9E37-38EBF112FACF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50905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Основные показатели 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b="1" dirty="0">
                <a:solidFill>
                  <a:srgbClr val="1F497D"/>
                </a:solidFill>
              </a:rPr>
              <a:t>3</a:t>
            </a:r>
            <a:endParaRPr lang="ru-RU" b="1" dirty="0">
              <a:solidFill>
                <a:srgbClr val="1F497D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77224"/>
              </p:ext>
            </p:extLst>
          </p:nvPr>
        </p:nvGraphicFramePr>
        <p:xfrm>
          <a:off x="539552" y="1822896"/>
          <a:ext cx="8255650" cy="429791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68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7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86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Общая информация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</a:rPr>
                        <a:t>потребителей электрической энергии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70576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</a:rPr>
                        <a:t>потребителей тепловой энергии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10417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r>
                        <a:rPr lang="ru-RU" sz="1400" b="1" dirty="0"/>
                        <a:t>объектов капитального строительства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</a:rPr>
                        <a:t>114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</a:rPr>
                        <a:t>Организаций, эксплуатирующих ОПО</a:t>
                      </a:r>
                      <a:endParaRPr lang="ru-RU" sz="1400" b="1" dirty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r>
                        <a:rPr lang="ru-RU" sz="1400" b="1" dirty="0"/>
                        <a:t>опасных производственных объектов, из</a:t>
                      </a:r>
                      <a:r>
                        <a:rPr lang="ru-RU" sz="1400" b="1" baseline="0" dirty="0"/>
                        <a:t> них </a:t>
                      </a:r>
                      <a:r>
                        <a:rPr lang="ru-RU" sz="1400" b="1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10401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8045174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ОПО – </a:t>
                      </a:r>
                      <a:r>
                        <a:rPr lang="en-US" sz="1400" b="1" dirty="0"/>
                        <a:t>I</a:t>
                      </a:r>
                      <a:r>
                        <a:rPr lang="ru-RU" sz="1400" b="1" dirty="0"/>
                        <a:t>,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en-US" sz="1400" b="1" baseline="0" dirty="0"/>
                        <a:t>II, III, IV</a:t>
                      </a:r>
                      <a:r>
                        <a:rPr lang="en-US" sz="1400" b="1" dirty="0"/>
                        <a:t> </a:t>
                      </a:r>
                      <a:r>
                        <a:rPr lang="ru-RU" sz="1400" b="1" dirty="0"/>
                        <a:t>класса 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49</a:t>
                      </a:r>
                      <a:r>
                        <a:rPr lang="en-US" sz="1400" b="1" dirty="0"/>
                        <a:t>, </a:t>
                      </a:r>
                      <a:r>
                        <a:rPr lang="ru-RU" sz="1400" b="1" dirty="0"/>
                        <a:t>257</a:t>
                      </a:r>
                      <a:r>
                        <a:rPr lang="en-US" sz="1400" b="1" dirty="0"/>
                        <a:t>, </a:t>
                      </a:r>
                      <a:r>
                        <a:rPr lang="ru-RU" sz="1400" b="1" dirty="0"/>
                        <a:t>5806</a:t>
                      </a:r>
                      <a:r>
                        <a:rPr lang="en-US" sz="1400" b="1" dirty="0"/>
                        <a:t>, </a:t>
                      </a:r>
                      <a:r>
                        <a:rPr lang="ru-RU" sz="1400" b="1" dirty="0"/>
                        <a:t>4070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4237760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без класса 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596690"/>
                  </a:ext>
                </a:extLst>
              </a:tr>
              <a:tr h="567868">
                <a:tc>
                  <a:txBody>
                    <a:bodyPr/>
                    <a:lstStyle/>
                    <a:p>
                      <a:r>
                        <a:rPr lang="ru-RU" sz="1400" b="1" dirty="0"/>
                        <a:t>лифтов, пассажирских конвейеров (движущихся пешеходных дорожек), подъемных платформ для инвалидов, эскалаторов вне метрополитенов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33377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722318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5B725F-4BE0-4B7D-AE19-0A74DA8C48BF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5181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b="1" dirty="0">
                <a:solidFill>
                  <a:srgbClr val="1F497D"/>
                </a:solidFill>
              </a:rPr>
              <a:t>4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BDCB58-026D-4B14-B62D-ADF98F0D8F70}"/>
              </a:ext>
            </a:extLst>
          </p:cNvPr>
          <p:cNvSpPr txBox="1"/>
          <p:nvPr/>
        </p:nvSpPr>
        <p:spPr>
          <a:xfrm>
            <a:off x="3041860" y="912785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Основные показатели контрольно-надзорной деятельности Управления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E166F9-6617-400C-9B4A-4B7BB103FE0B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F9933AC-AD30-482A-ADD2-07300B0A9FF2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AC39380-ABBF-4480-8166-9741F87D4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728528"/>
              </p:ext>
            </p:extLst>
          </p:nvPr>
        </p:nvGraphicFramePr>
        <p:xfrm>
          <a:off x="395536" y="2035992"/>
          <a:ext cx="8486351" cy="42338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238132">
                  <a:extLst>
                    <a:ext uri="{9D8B030D-6E8A-4147-A177-3AD203B41FA5}">
                      <a16:colId xmlns:a16="http://schemas.microsoft.com/office/drawing/2014/main" xmlns="" val="3717647444"/>
                    </a:ext>
                  </a:extLst>
                </a:gridCol>
                <a:gridCol w="1885067">
                  <a:extLst>
                    <a:ext uri="{9D8B030D-6E8A-4147-A177-3AD203B41FA5}">
                      <a16:colId xmlns:a16="http://schemas.microsoft.com/office/drawing/2014/main" xmlns="" val="3066589694"/>
                    </a:ext>
                  </a:extLst>
                </a:gridCol>
                <a:gridCol w="1634139">
                  <a:extLst>
                    <a:ext uri="{9D8B030D-6E8A-4147-A177-3AD203B41FA5}">
                      <a16:colId xmlns:a16="http://schemas.microsoft.com/office/drawing/2014/main" xmlns="" val="590526212"/>
                    </a:ext>
                  </a:extLst>
                </a:gridCol>
                <a:gridCol w="1729013">
                  <a:extLst>
                    <a:ext uri="{9D8B030D-6E8A-4147-A177-3AD203B41FA5}">
                      <a16:colId xmlns:a16="http://schemas.microsoft.com/office/drawing/2014/main" xmlns="" val="3008956930"/>
                    </a:ext>
                  </a:extLst>
                </a:gridCol>
              </a:tblGrid>
              <a:tr h="245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2020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+/- 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extLst>
                  <a:ext uri="{0D108BD9-81ED-4DB2-BD59-A6C34878D82A}">
                    <a16:rowId xmlns:a16="http://schemas.microsoft.com/office/drawing/2014/main" xmlns="" val="236528616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Всего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7960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6473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+23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2818845091"/>
                  </a:ext>
                </a:extLst>
              </a:tr>
              <a:tr h="117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Плановые проверки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457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+603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2469522927"/>
                  </a:ext>
                </a:extLst>
              </a:tr>
              <a:tr h="372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Внеплановые проверки,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из них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6987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5685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+23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3096261095"/>
                  </a:ext>
                </a:extLst>
              </a:tr>
              <a:tr h="46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по контролю за исполнением предписаний, выданных по результатам проведенной ранее проверки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789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+145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2554495412"/>
                  </a:ext>
                </a:extLst>
              </a:tr>
              <a:tr h="117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по обращениям и заявлениям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+20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3882158129"/>
                  </a:ext>
                </a:extLst>
              </a:tr>
              <a:tr h="642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на основании приказов (распоряжений) руководителя органа, изданного в соответствии с поручениями Правительства Российской Федерации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339509124"/>
                  </a:ext>
                </a:extLst>
              </a:tr>
              <a:tr h="697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 основании приказов (распоряжений) руководителя органа государственного контроля (надзора), изданного в соответствии с требованием органов прокуратуры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+100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3412741020"/>
                  </a:ext>
                </a:extLst>
              </a:tr>
              <a:tr h="642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мероприятий по контролю, инициированных обращением заявителя, который выступает в качестве объекта контроля (надзора)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5864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5007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+17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3982777195"/>
                  </a:ext>
                </a:extLst>
              </a:tr>
              <a:tr h="227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Проверки в режиме постоянного государственного контроля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--29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729213733"/>
                  </a:ext>
                </a:extLst>
              </a:tr>
              <a:tr h="157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инспекторов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178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185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2886766673"/>
                  </a:ext>
                </a:extLst>
              </a:tr>
              <a:tr h="227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 проверок на 1 инспектора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+28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24403229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91F143-2241-49A4-91E0-7BB739D9FDE6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22447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b="1" dirty="0">
                <a:solidFill>
                  <a:srgbClr val="1F497D"/>
                </a:solidFill>
              </a:rPr>
              <a:t>5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BDCB58-026D-4B14-B62D-ADF98F0D8F70}"/>
              </a:ext>
            </a:extLst>
          </p:cNvPr>
          <p:cNvSpPr txBox="1"/>
          <p:nvPr/>
        </p:nvSpPr>
        <p:spPr>
          <a:xfrm>
            <a:off x="3041860" y="912785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Общее количество административных наказаний, наложенных по итогам проверок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E166F9-6617-400C-9B4A-4B7BB103FE0B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F9933AC-AD30-482A-ADD2-07300B0A9FF2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76368D4-96FA-490D-9B11-FF9038E64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29884"/>
              </p:ext>
            </p:extLst>
          </p:nvPr>
        </p:nvGraphicFramePr>
        <p:xfrm>
          <a:off x="372220" y="2198752"/>
          <a:ext cx="8422949" cy="402822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512295">
                  <a:extLst>
                    <a:ext uri="{9D8B030D-6E8A-4147-A177-3AD203B41FA5}">
                      <a16:colId xmlns:a16="http://schemas.microsoft.com/office/drawing/2014/main" xmlns="" val="3355527029"/>
                    </a:ext>
                  </a:extLst>
                </a:gridCol>
                <a:gridCol w="1387508">
                  <a:extLst>
                    <a:ext uri="{9D8B030D-6E8A-4147-A177-3AD203B41FA5}">
                      <a16:colId xmlns:a16="http://schemas.microsoft.com/office/drawing/2014/main" xmlns="" val="2212554033"/>
                    </a:ext>
                  </a:extLst>
                </a:gridCol>
                <a:gridCol w="1135638">
                  <a:extLst>
                    <a:ext uri="{9D8B030D-6E8A-4147-A177-3AD203B41FA5}">
                      <a16:colId xmlns:a16="http://schemas.microsoft.com/office/drawing/2014/main" xmlns="" val="926486302"/>
                    </a:ext>
                  </a:extLst>
                </a:gridCol>
                <a:gridCol w="1387508">
                  <a:extLst>
                    <a:ext uri="{9D8B030D-6E8A-4147-A177-3AD203B41FA5}">
                      <a16:colId xmlns:a16="http://schemas.microsoft.com/office/drawing/2014/main" xmlns="" val="3829360382"/>
                    </a:ext>
                  </a:extLst>
                </a:gridCol>
              </a:tblGrid>
              <a:tr h="747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2021г.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2020г.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+/-</a:t>
                      </a:r>
                      <a:endParaRPr lang="ru-RU" sz="13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%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extLst>
                  <a:ext uri="{0D108BD9-81ED-4DB2-BD59-A6C34878D82A}">
                    <a16:rowId xmlns:a16="http://schemas.microsoft.com/office/drawing/2014/main" xmlns="" val="1246683898"/>
                  </a:ext>
                </a:extLst>
              </a:tr>
              <a:tr h="601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Общее количество административных наказаний, наложенных по итогам проверок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1513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1033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+46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extLst>
                  <a:ext uri="{0D108BD9-81ED-4DB2-BD59-A6C34878D82A}">
                    <a16:rowId xmlns:a16="http://schemas.microsoft.com/office/drawing/2014/main" xmlns="" val="3695957910"/>
                  </a:ext>
                </a:extLst>
              </a:tr>
              <a:tr h="392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предупреждение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298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260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+15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extLst>
                  <a:ext uri="{0D108BD9-81ED-4DB2-BD59-A6C34878D82A}">
                    <a16:rowId xmlns:a16="http://schemas.microsoft.com/office/drawing/2014/main" xmlns="" val="3878201639"/>
                  </a:ext>
                </a:extLst>
              </a:tr>
              <a:tr h="551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Наложено административных штрафных санкций (кол-во штрафов)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1189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768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+55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extLst>
                  <a:ext uri="{0D108BD9-81ED-4DB2-BD59-A6C34878D82A}">
                    <a16:rowId xmlns:a16="http://schemas.microsoft.com/office/drawing/2014/main" xmlns="" val="258306225"/>
                  </a:ext>
                </a:extLst>
              </a:tr>
              <a:tr h="500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Общая сумма наложенных административных штрафов (тыс.руб)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66853,7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51443,8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+30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extLst>
                  <a:ext uri="{0D108BD9-81ED-4DB2-BD59-A6C34878D82A}">
                    <a16:rowId xmlns:a16="http://schemas.microsoft.com/office/drawing/2014/main" xmlns="" val="1042823273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42778,7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32637,7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+31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extLst>
                  <a:ext uri="{0D108BD9-81ED-4DB2-BD59-A6C34878D82A}">
                    <a16:rowId xmlns:a16="http://schemas.microsoft.com/office/drawing/2014/main" xmlns="" val="3414441962"/>
                  </a:ext>
                </a:extLst>
              </a:tr>
              <a:tr h="67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административное приостановление деятельности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26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+420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59" marR="84059" marT="0" marB="0" anchor="ctr"/>
                </a:tc>
                <a:extLst>
                  <a:ext uri="{0D108BD9-81ED-4DB2-BD59-A6C34878D82A}">
                    <a16:rowId xmlns:a16="http://schemas.microsoft.com/office/drawing/2014/main" xmlns="" val="83141889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A04D0F-3172-4042-9249-229B9D0496B0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332407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Динамика аварийности на объектах, поднадзорных Уральскому управлению Ростехнадзора за 2021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b="1" dirty="0">
                <a:solidFill>
                  <a:srgbClr val="1F497D"/>
                </a:solidFill>
              </a:rPr>
              <a:t>6</a:t>
            </a:r>
            <a:endParaRPr lang="ru-RU" b="1" dirty="0">
              <a:solidFill>
                <a:srgbClr val="1F497D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856495BF-7214-45D3-BAB7-6731348B6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47507"/>
              </p:ext>
            </p:extLst>
          </p:nvPr>
        </p:nvGraphicFramePr>
        <p:xfrm>
          <a:off x="320766" y="2246985"/>
          <a:ext cx="8523645" cy="3293526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067000">
                  <a:extLst>
                    <a:ext uri="{9D8B030D-6E8A-4147-A177-3AD203B41FA5}">
                      <a16:colId xmlns:a16="http://schemas.microsoft.com/office/drawing/2014/main" xmlns="" val="3024240431"/>
                    </a:ext>
                  </a:extLst>
                </a:gridCol>
                <a:gridCol w="1755793">
                  <a:extLst>
                    <a:ext uri="{9D8B030D-6E8A-4147-A177-3AD203B41FA5}">
                      <a16:colId xmlns:a16="http://schemas.microsoft.com/office/drawing/2014/main" xmlns="" val="1345309514"/>
                    </a:ext>
                  </a:extLst>
                </a:gridCol>
                <a:gridCol w="1485230">
                  <a:extLst>
                    <a:ext uri="{9D8B030D-6E8A-4147-A177-3AD203B41FA5}">
                      <a16:colId xmlns:a16="http://schemas.microsoft.com/office/drawing/2014/main" xmlns="" val="1654343843"/>
                    </a:ext>
                  </a:extLst>
                </a:gridCol>
                <a:gridCol w="1215622">
                  <a:extLst>
                    <a:ext uri="{9D8B030D-6E8A-4147-A177-3AD203B41FA5}">
                      <a16:colId xmlns:a16="http://schemas.microsoft.com/office/drawing/2014/main" xmlns="" val="1940711527"/>
                    </a:ext>
                  </a:extLst>
                </a:gridCol>
              </a:tblGrid>
              <a:tr h="351055">
                <a:tc rowSpan="2">
                  <a:txBody>
                    <a:bodyPr/>
                    <a:lstStyle/>
                    <a:p>
                      <a:pPr marL="793750" indent="-671830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Отрасль промышленности,</a:t>
                      </a:r>
                      <a:endParaRPr lang="ru-RU" sz="1600" b="1" dirty="0">
                        <a:effectLst/>
                      </a:endParaRPr>
                    </a:p>
                    <a:p>
                      <a:pPr marL="831850" indent="-67183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подконтрольные объекты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6" marR="93646" marT="46823" marB="46823"/>
                </a:tc>
                <a:tc gridSpan="3">
                  <a:txBody>
                    <a:bodyPr/>
                    <a:lstStyle/>
                    <a:p>
                      <a:pPr marL="394970" marR="923290" indent="90170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Число аварий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6" marR="93646" marT="46823" marB="468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2082792"/>
                  </a:ext>
                </a:extLst>
              </a:tr>
              <a:tr h="442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2020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2021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+/-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extLst>
                  <a:ext uri="{0D108BD9-81ED-4DB2-BD59-A6C34878D82A}">
                    <a16:rowId xmlns:a16="http://schemas.microsoft.com/office/drawing/2014/main" xmlns="" val="3813858386"/>
                  </a:ext>
                </a:extLst>
              </a:tr>
              <a:tr h="517521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Надзор за объектами магистрального трубопроводного транспорта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extLst>
                  <a:ext uri="{0D108BD9-81ED-4DB2-BD59-A6C34878D82A}">
                    <a16:rowId xmlns:a16="http://schemas.microsoft.com/office/drawing/2014/main" xmlns="" val="4029456475"/>
                  </a:ext>
                </a:extLst>
              </a:tr>
              <a:tr h="343235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55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Надзор за подъемными сооружениями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extLst>
                  <a:ext uri="{0D108BD9-81ED-4DB2-BD59-A6C34878D82A}">
                    <a16:rowId xmlns:a16="http://schemas.microsoft.com/office/drawing/2014/main" xmlns="" val="3089290477"/>
                  </a:ext>
                </a:extLst>
              </a:tr>
              <a:tr h="517521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65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Надзор за объектами газораспределения и газопотребления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extLst>
                  <a:ext uri="{0D108BD9-81ED-4DB2-BD59-A6C34878D82A}">
                    <a16:rowId xmlns:a16="http://schemas.microsoft.com/office/drawing/2014/main" xmlns="" val="2540025014"/>
                  </a:ext>
                </a:extLst>
              </a:tr>
              <a:tr h="517521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Надзор за оборудованием, работающим под давлением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extLst>
                  <a:ext uri="{0D108BD9-81ED-4DB2-BD59-A6C34878D82A}">
                    <a16:rowId xmlns:a16="http://schemas.microsoft.com/office/drawing/2014/main" xmlns="" val="1353059646"/>
                  </a:ext>
                </a:extLst>
              </a:tr>
              <a:tr h="301283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Энергонадзор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extLst>
                  <a:ext uri="{0D108BD9-81ED-4DB2-BD59-A6C34878D82A}">
                    <a16:rowId xmlns:a16="http://schemas.microsoft.com/office/drawing/2014/main" xmlns="" val="1759194908"/>
                  </a:ext>
                </a:extLst>
              </a:tr>
              <a:tr h="303190">
                <a:tc>
                  <a:txBody>
                    <a:bodyPr/>
                    <a:lstStyle/>
                    <a:p>
                      <a:pPr marL="88265" indent="450215">
                        <a:lnSpc>
                          <a:spcPts val="1365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70" marR="102970" marT="0" marB="0"/>
                </a:tc>
                <a:extLst>
                  <a:ext uri="{0D108BD9-81ED-4DB2-BD59-A6C34878D82A}">
                    <a16:rowId xmlns:a16="http://schemas.microsoft.com/office/drawing/2014/main" xmlns="" val="13378539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CDD752-4583-4E1A-A7A8-411A42744FEB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59514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Динамика несчастных случаев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b="1" dirty="0">
                <a:solidFill>
                  <a:srgbClr val="1F497D"/>
                </a:solidFill>
              </a:rPr>
              <a:t>7</a:t>
            </a:r>
            <a:endParaRPr lang="ru-RU" b="1" dirty="0">
              <a:solidFill>
                <a:srgbClr val="1F497D"/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C62817D5-F161-462D-B933-FBFAC3664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755543"/>
              </p:ext>
            </p:extLst>
          </p:nvPr>
        </p:nvGraphicFramePr>
        <p:xfrm>
          <a:off x="372220" y="1723322"/>
          <a:ext cx="8512786" cy="456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E4B93A-A9C3-49BA-8DEE-E454F76AC55A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249272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Динамика несчастных случаев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b="1" dirty="0">
                <a:solidFill>
                  <a:srgbClr val="1F497D"/>
                </a:solidFill>
              </a:rPr>
              <a:t>8</a:t>
            </a:r>
            <a:endParaRPr lang="ru-RU" b="1" dirty="0">
              <a:solidFill>
                <a:srgbClr val="1F497D"/>
              </a:solidFill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D13A2504-8CD5-454A-870B-C3DF5CC65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742345"/>
              </p:ext>
            </p:extLst>
          </p:nvPr>
        </p:nvGraphicFramePr>
        <p:xfrm>
          <a:off x="985762" y="1730563"/>
          <a:ext cx="7740902" cy="448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E915A4-10BE-48D1-8D23-68CAD6B06D57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45495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Динамика травматизма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b="1" dirty="0">
                <a:solidFill>
                  <a:srgbClr val="1F497D"/>
                </a:solidFill>
              </a:rPr>
              <a:t>9</a:t>
            </a:r>
            <a:endParaRPr lang="ru-RU" b="1" dirty="0">
              <a:solidFill>
                <a:srgbClr val="1F497D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F48CFE0-8041-4D54-BA62-99721C08B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25603"/>
              </p:ext>
            </p:extLst>
          </p:nvPr>
        </p:nvGraphicFramePr>
        <p:xfrm>
          <a:off x="372220" y="2132856"/>
          <a:ext cx="8608619" cy="3960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02519">
                  <a:extLst>
                    <a:ext uri="{9D8B030D-6E8A-4147-A177-3AD203B41FA5}">
                      <a16:colId xmlns:a16="http://schemas.microsoft.com/office/drawing/2014/main" xmlns="" val="3237832584"/>
                    </a:ext>
                  </a:extLst>
                </a:gridCol>
                <a:gridCol w="1413933">
                  <a:extLst>
                    <a:ext uri="{9D8B030D-6E8A-4147-A177-3AD203B41FA5}">
                      <a16:colId xmlns:a16="http://schemas.microsoft.com/office/drawing/2014/main" xmlns="" val="3221722037"/>
                    </a:ext>
                  </a:extLst>
                </a:gridCol>
                <a:gridCol w="3175951">
                  <a:extLst>
                    <a:ext uri="{9D8B030D-6E8A-4147-A177-3AD203B41FA5}">
                      <a16:colId xmlns:a16="http://schemas.microsoft.com/office/drawing/2014/main" xmlns="" val="2782681049"/>
                    </a:ext>
                  </a:extLst>
                </a:gridCol>
                <a:gridCol w="1116216">
                  <a:extLst>
                    <a:ext uri="{9D8B030D-6E8A-4147-A177-3AD203B41FA5}">
                      <a16:colId xmlns:a16="http://schemas.microsoft.com/office/drawing/2014/main" xmlns="" val="2681755438"/>
                    </a:ext>
                  </a:extLst>
                </a:gridCol>
              </a:tblGrid>
              <a:tr h="41654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Отрасль промышленности, подконтрольные объекты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несчастных случаев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2021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+/-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83953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Надзор в горнорудной и нерудной промышленности, на объектах подземного строительства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2512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Надзор за металлургическими и коксохимическими производствами и объектами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4124357"/>
                  </a:ext>
                </a:extLst>
              </a:tr>
              <a:tr h="760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Надзор за подъемными сооружениями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(из них: </a:t>
                      </a:r>
                      <a:r>
                        <a:rPr lang="ru-RU" sz="1400" dirty="0" smtClean="0">
                          <a:effectLst/>
                        </a:rPr>
                        <a:t>1 - </a:t>
                      </a:r>
                      <a:r>
                        <a:rPr lang="ru-RU" sz="1400" dirty="0">
                          <a:effectLst/>
                        </a:rPr>
                        <a:t>в результате аварии)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3660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Надзор за предприятиями химического комплекса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0728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Энергонадзор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5688483"/>
                  </a:ext>
                </a:extLst>
              </a:tr>
              <a:tr h="4016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Всего: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369244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6A200A-DE59-4D56-8630-88EE97FE5E82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</a:t>
            </a:r>
            <a:r>
              <a:rPr lang="en-US" b="1" dirty="0" smtClean="0">
                <a:solidFill>
                  <a:srgbClr val="1F497D"/>
                </a:solidFill>
              </a:rPr>
              <a:t>0</a:t>
            </a:r>
            <a:r>
              <a:rPr lang="ru-RU" b="1" dirty="0" smtClean="0">
                <a:solidFill>
                  <a:srgbClr val="1F497D"/>
                </a:solidFill>
              </a:rPr>
              <a:t>3.0</a:t>
            </a:r>
            <a:r>
              <a:rPr lang="en-US" b="1" dirty="0">
                <a:solidFill>
                  <a:srgbClr val="1F497D"/>
                </a:solidFill>
              </a:rPr>
              <a:t>3</a:t>
            </a:r>
            <a:r>
              <a:rPr lang="ru-RU" b="1" dirty="0">
                <a:solidFill>
                  <a:srgbClr val="1F497D"/>
                </a:solidFill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3005965054"/>
      </p:ext>
    </p:extLst>
  </p:cSld>
  <p:clrMapOvr>
    <a:masterClrMapping/>
  </p:clrMapOvr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14472</TotalTime>
  <Words>2018</Words>
  <Application>Microsoft Office PowerPoint</Application>
  <PresentationFormat>Экран (4:3)</PresentationFormat>
  <Paragraphs>447</Paragraphs>
  <Slides>21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4_Тема Office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по экологическому, технологическому и атомному надзору  Уральское управление Ростехнадзора Курганская область</dc:title>
  <dc:creator>Дроздецкий Евгений Владимирович</dc:creator>
  <cp:lastModifiedBy>user</cp:lastModifiedBy>
  <cp:revision>295</cp:revision>
  <cp:lastPrinted>2021-05-06T05:01:52Z</cp:lastPrinted>
  <dcterms:created xsi:type="dcterms:W3CDTF">2019-11-10T08:15:17Z</dcterms:created>
  <dcterms:modified xsi:type="dcterms:W3CDTF">2022-03-04T04:43:19Z</dcterms:modified>
</cp:coreProperties>
</file>