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43" r:id="rId3"/>
    <p:sldId id="444" r:id="rId4"/>
    <p:sldId id="445" r:id="rId5"/>
    <p:sldId id="436" r:id="rId6"/>
    <p:sldId id="446" r:id="rId7"/>
    <p:sldId id="356" r:id="rId8"/>
    <p:sldId id="420" r:id="rId9"/>
    <p:sldId id="447" r:id="rId10"/>
    <p:sldId id="440" r:id="rId11"/>
    <p:sldId id="442" r:id="rId12"/>
    <p:sldId id="437" r:id="rId13"/>
    <p:sldId id="448" r:id="rId14"/>
    <p:sldId id="449" r:id="rId15"/>
    <p:sldId id="324" r:id="rId16"/>
    <p:sldId id="450" r:id="rId17"/>
    <p:sldId id="379" r:id="rId18"/>
    <p:sldId id="435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8FECB"/>
    <a:srgbClr val="E28700"/>
    <a:srgbClr val="EAE132"/>
    <a:srgbClr val="E9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9" autoAdjust="0"/>
    <p:restoredTop sz="93522" autoAdjust="0"/>
  </p:normalViewPr>
  <p:slideViewPr>
    <p:cSldViewPr>
      <p:cViewPr varScale="1">
        <p:scale>
          <a:sx n="71" d="100"/>
          <a:sy n="71" d="100"/>
        </p:scale>
        <p:origin x="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плановых проверок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3-4CC7-B4D5-434201772C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3-4CC7-B4D5-434201772C8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2116</c:v>
                </c:pt>
                <c:pt idx="1">
                  <c:v>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1-4BC2-844E-1E536E3D4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739272"/>
        <c:axId val="440738288"/>
      </c:barChart>
      <c:catAx>
        <c:axId val="44073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8288"/>
        <c:crosses val="autoZero"/>
        <c:auto val="1"/>
        <c:lblAlgn val="ctr"/>
        <c:lblOffset val="100"/>
        <c:noMultiLvlLbl val="0"/>
      </c:catAx>
      <c:valAx>
        <c:axId val="44073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случаев со смертельным исходом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случаев со смертельным исходом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Распределение по видам надзора</a:t>
            </a:r>
          </a:p>
        </c:rich>
      </c:tx>
      <c:layout>
        <c:manualLayout>
          <c:xMode val="edge"/>
          <c:yMode val="edge"/>
          <c:x val="0.20866383620210782"/>
          <c:y val="7.4056426165159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видам надзора за 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D-4471-94A9-99DED927BB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D-4471-94A9-99DED927BB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D-4471-94A9-99DED927BB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D-4471-94A9-99DED927BBD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0D-4471-94A9-99DED927BBD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tint val="2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2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0D-4471-94A9-99DED927BBD9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D-4471-94A9-99DED927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71212542776124688"/>
          <c:w val="0.93517913718399104"/>
          <c:h val="0.27200533806050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224132157606876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несчастных случаев со смертельным исходом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99776"/>
        <c:axId val="376893216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аварий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B-4A92-8702-1628728B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Соотношение</a:t>
            </a:r>
          </a:p>
        </c:rich>
      </c:tx>
      <c:layout>
        <c:manualLayout>
          <c:xMode val="edge"/>
          <c:yMode val="edge"/>
          <c:x val="0.20866383620210782"/>
          <c:y val="7.9346170891242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D-4471-94A9-99DED927BB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D-4471-94A9-99DED927BB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D-4471-94A9-99DED927BB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D-4471-94A9-99DED927BBD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0D-4471-94A9-99DED927BBD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2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2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0D-4471-94A9-99DED927BBD9}"/>
              </c:ext>
            </c:extLst>
          </c:dPt>
          <c:cat>
            <c:strRef>
              <c:f>Лист1!$A$2:$A$5</c:f>
              <c:strCache>
                <c:ptCount val="4"/>
                <c:pt idx="0">
                  <c:v>в рамках исполнения предписаний - 326 (18,1%)</c:v>
                </c:pt>
                <c:pt idx="1">
                  <c:v>в связи с возникновением угрозы  причинения вреда жизни, здоровью граждан ... - 18 (1%)</c:v>
                </c:pt>
                <c:pt idx="2">
                  <c:v>на основании приказов (распоряжений) руководителя органа государственного контроля - 116 (6,4%)</c:v>
                </c:pt>
                <c:pt idx="3">
                  <c:v>по иным основаниям - 912 (74,5%)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326</c:v>
                </c:pt>
                <c:pt idx="1">
                  <c:v>18</c:v>
                </c:pt>
                <c:pt idx="2">
                  <c:v>116</c:v>
                </c:pt>
                <c:pt idx="3">
                  <c:v>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D-4471-94A9-99DED927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7165404902885284"/>
          <c:w val="0.91901187224408021"/>
          <c:h val="0.26759027553322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плановых проверок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3-4CC7-B4D5-434201772C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3-4CC7-B4D5-434201772C8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13525</c:v>
                </c:pt>
                <c:pt idx="1">
                  <c:v>17435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1-4BC2-844E-1E536E3D4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739272"/>
        <c:axId val="440738288"/>
      </c:barChart>
      <c:catAx>
        <c:axId val="44073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8288"/>
        <c:crosses val="autoZero"/>
        <c:auto val="1"/>
        <c:lblAlgn val="ctr"/>
        <c:lblOffset val="100"/>
        <c:noMultiLvlLbl val="0"/>
      </c:catAx>
      <c:valAx>
        <c:axId val="44073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Соотношение</a:t>
            </a:r>
          </a:p>
        </c:rich>
      </c:tx>
      <c:layout>
        <c:manualLayout>
          <c:xMode val="edge"/>
          <c:yMode val="edge"/>
          <c:x val="0.28164423301625491"/>
          <c:y val="7.9346170891242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D-4471-94A9-99DED927BB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D-4471-94A9-99DED927BB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D-4471-94A9-99DED927BB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D-4471-94A9-99DED927BBD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0D-4471-94A9-99DED927BBD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2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2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0D-4471-94A9-99DED927BBD9}"/>
              </c:ext>
            </c:extLst>
          </c:dPt>
          <c:cat>
            <c:strRef>
              <c:f>Лист1!$A$2:$A$4</c:f>
              <c:strCache>
                <c:ptCount val="3"/>
                <c:pt idx="0">
                  <c:v>Административный штраф - 409 (92,5 %)</c:v>
                </c:pt>
                <c:pt idx="1">
                  <c:v>Предупреждение - 33 (5,4%)</c:v>
                </c:pt>
                <c:pt idx="2">
                  <c:v>По иным видам - 13 (2,1%)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</c:v>
                </c:pt>
                <c:pt idx="1">
                  <c:v>33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D-4471-94A9-99DED927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7165404902885284"/>
          <c:w val="0.91901187224408021"/>
          <c:h val="0.26759027553322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38329134206287"/>
          <c:y val="3.6696011139785045E-2"/>
          <c:w val="0.82861670865793724"/>
          <c:h val="0.78021044425293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плановых проверок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3-4CC7-B4D5-434201772C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13-4CC7-B4D5-434201772C8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791</c:v>
                </c:pt>
                <c:pt idx="1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1-4BC2-844E-1E536E3D4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739272"/>
        <c:axId val="440738288"/>
      </c:barChart>
      <c:catAx>
        <c:axId val="44073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8288"/>
        <c:crosses val="autoZero"/>
        <c:auto val="1"/>
        <c:lblAlgn val="ctr"/>
        <c:lblOffset val="100"/>
        <c:noMultiLvlLbl val="0"/>
      </c:catAx>
      <c:valAx>
        <c:axId val="44073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73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90575510286342E-2"/>
          <c:y val="9.332685017146311E-2"/>
          <c:w val="0.94616832644426607"/>
          <c:h val="0.7043984076380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аварий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9-48D6-8334-06168B1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аварий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1-4EE2-BC61-C239A27A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899776"/>
        <c:axId val="376893216"/>
      </c:barChart>
      <c:catAx>
        <c:axId val="3768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3216"/>
        <c:crosses val="autoZero"/>
        <c:auto val="1"/>
        <c:lblAlgn val="ctr"/>
        <c:lblOffset val="100"/>
        <c:noMultiLvlLbl val="0"/>
      </c:catAx>
      <c:valAx>
        <c:axId val="3768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997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Распределение по видам надзора</a:t>
            </a:r>
          </a:p>
        </c:rich>
      </c:tx>
      <c:layout>
        <c:manualLayout>
          <c:xMode val="edge"/>
          <c:yMode val="edge"/>
          <c:x val="0.20866383620210782"/>
          <c:y val="7.9346170891242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видам надзора за 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0D-4471-94A9-99DED927BB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0D-4471-94A9-99DED927BB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0D-4471-94A9-99DED927BB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30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30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3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0D-4471-94A9-99DED927BBD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tint val="95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95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9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0D-4471-94A9-99DED927BBD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60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0D-4471-94A9-99DED927BBD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D-4471-94A9-99DED927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69802638374723847"/>
          <c:w val="0.91901187224408021"/>
          <c:h val="0.28610438207451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0.42157</cdr:y>
    </cdr:from>
    <cdr:to>
      <cdr:x>1</cdr:x>
      <cdr:y>0.53053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5ED59475-3728-4BE1-8E2F-1E820F623C0B}"/>
            </a:ext>
          </a:extLst>
        </cdr:cNvPr>
        <cdr:cNvSpPr txBox="1"/>
      </cdr:nvSpPr>
      <cdr:spPr>
        <a:xfrm xmlns:a="http://schemas.openxmlformats.org/drawingml/2006/main">
          <a:off x="0" y="2024258"/>
          <a:ext cx="4176464" cy="5231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/>
            <a:t>За 9 месяцев 2019 года несчастных случаев со смертельным исходом не зафиксировано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2C12CD80-3743-4352-BA0F-570B89715A5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A8DEC7CD-5ACE-4915-91B5-D702257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2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3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9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1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3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31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EC7CD-5ACE-4915-91B5-D7022571DD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8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EC7CD-5ACE-4915-91B5-D7022571DD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2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7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8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EC7CD-5ACE-4915-91B5-D7022571DD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9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EC7CD-5ACE-4915-91B5-D7022571DD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gi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7" y="3429000"/>
            <a:ext cx="8069831" cy="1896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Анализ правоприменительной практики Уральского управления Ростехнадзора при осуществлении государственного энергетического надзора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за 9 месяцев 2019 г.</a:t>
            </a:r>
          </a:p>
        </p:txBody>
      </p:sp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13"/>
            <a:ext cx="1697303" cy="19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4532" y="404664"/>
            <a:ext cx="4429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Правоприменительная практика, Курган 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35896" y="1124744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2061" y="1217442"/>
            <a:ext cx="511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>
                <a:solidFill>
                  <a:srgbClr val="006600"/>
                </a:solidFill>
              </a:rPr>
              <a:t>Руководитель Уральского управления Ростехнадзора</a:t>
            </a:r>
          </a:p>
          <a:p>
            <a:r>
              <a:rPr lang="ru-RU" sz="2000" dirty="0">
                <a:solidFill>
                  <a:srgbClr val="006600"/>
                </a:solidFill>
              </a:rPr>
              <a:t>В.М. Ткаченко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CEE3F-9BEC-4191-9802-789558D62B99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12483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Динамика нарушений за 9 месяцев 2018-2019 гг. по объектам электроэнергетики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10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A65E2DC-B72F-4047-8546-F2DCB718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837313"/>
              </p:ext>
            </p:extLst>
          </p:nvPr>
        </p:nvGraphicFramePr>
        <p:xfrm>
          <a:off x="1402601" y="211703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B701B85-8C82-4488-864C-73B61DAC84AD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364844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155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Административная практика за 9 месяцев </a:t>
            </a:r>
            <a:r>
              <a:rPr lang="ru-RU" sz="1600" b="1" dirty="0"/>
              <a:t>2018-2019 гг. по организациям эксплуатирующим объекты электроэнергетики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311917"/>
              </p:ext>
            </p:extLst>
          </p:nvPr>
        </p:nvGraphicFramePr>
        <p:xfrm>
          <a:off x="416070" y="2032054"/>
          <a:ext cx="4176464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7792D37-44BE-4BFE-90C5-B9B881C9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658551"/>
              </p:ext>
            </p:extLst>
          </p:nvPr>
        </p:nvGraphicFramePr>
        <p:xfrm>
          <a:off x="4572000" y="1453630"/>
          <a:ext cx="4176464" cy="480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94E2CD-3AC1-40F7-BCEF-071CE671FDE0}"/>
              </a:ext>
            </a:extLst>
          </p:cNvPr>
          <p:cNvSpPr txBox="1"/>
          <p:nvPr/>
        </p:nvSpPr>
        <p:spPr>
          <a:xfrm>
            <a:off x="1172153" y="1793832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Всего наказаний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A38FA-A88E-45DA-998F-EC30E0C3B0FB}"/>
              </a:ext>
            </a:extLst>
          </p:cNvPr>
          <p:cNvSpPr txBox="1"/>
          <p:nvPr/>
        </p:nvSpPr>
        <p:spPr>
          <a:xfrm>
            <a:off x="179512" y="5756850"/>
            <a:ext cx="518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1F497D"/>
                </a:solidFill>
              </a:rPr>
              <a:t>Наложенных штрафов 3659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DFE6D-6993-441D-AFF3-0F93FCA41276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353383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Характерные недостатки выявляемые при допуске в эксплуатацию энергоустановок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12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A65E2DC-B72F-4047-8546-F2DCB718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252021"/>
              </p:ext>
            </p:extLst>
          </p:nvPr>
        </p:nvGraphicFramePr>
        <p:xfrm>
          <a:off x="5652121" y="1864479"/>
          <a:ext cx="3328720" cy="425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173131-7893-435E-BC22-D00D9B2230EA}"/>
              </a:ext>
            </a:extLst>
          </p:cNvPr>
          <p:cNvSpPr txBox="1"/>
          <p:nvPr/>
        </p:nvSpPr>
        <p:spPr>
          <a:xfrm>
            <a:off x="353129" y="1769430"/>
            <a:ext cx="5587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Характерные недостатки: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Отступление от требований Норм и Правил проектной документации;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Монтаж энергоустановок с отступлениями от проектной документации;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Отсутствие ответственных за исправное состояние и безопасную эксплуатацию энергоустановок, не укомплектованность энергоустановок подготовленным персоналом;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Отсутствие электрозащитных средств, средств пожаротушения;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Проведение испытаний и измерений не в полном объёме;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неполнота представленных документов;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ввод в эксплуатацию энергообъектов без разрешения органов Энергонадзора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применение не сертифицированного оборудования и материалов и т. д.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E7855-50BB-4AAC-AC22-BF2C5C24587C}"/>
              </a:ext>
            </a:extLst>
          </p:cNvPr>
          <p:cNvSpPr txBox="1"/>
          <p:nvPr/>
        </p:nvSpPr>
        <p:spPr>
          <a:xfrm>
            <a:off x="6948264" y="2017476"/>
            <a:ext cx="134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Допущено: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3C679-FE9A-48AA-B010-5BFAB3F3D7EA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77241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Аварийность на объектах электроэнергетики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13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013592"/>
              </p:ext>
            </p:extLst>
          </p:nvPr>
        </p:nvGraphicFramePr>
        <p:xfrm>
          <a:off x="416070" y="2032054"/>
          <a:ext cx="4176464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7792D37-44BE-4BFE-90C5-B9B881C9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418848"/>
              </p:ext>
            </p:extLst>
          </p:nvPr>
        </p:nvGraphicFramePr>
        <p:xfrm>
          <a:off x="4572000" y="1453630"/>
          <a:ext cx="4176464" cy="480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94E2CD-3AC1-40F7-BCEF-071CE671FDE0}"/>
              </a:ext>
            </a:extLst>
          </p:cNvPr>
          <p:cNvSpPr txBox="1"/>
          <p:nvPr/>
        </p:nvSpPr>
        <p:spPr>
          <a:xfrm>
            <a:off x="1172153" y="1793832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аварий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59475-3728-4BE1-8E2F-1E820F623C0B}"/>
              </a:ext>
            </a:extLst>
          </p:cNvPr>
          <p:cNvSpPr txBox="1"/>
          <p:nvPr/>
        </p:nvSpPr>
        <p:spPr>
          <a:xfrm>
            <a:off x="2123728" y="3669836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 9 месяцев 2019 года аварий не зафиксировано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60556-EA3E-4B5B-9119-391E33223B3A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95371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Травматизм на объектах электроэнергетики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14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834052"/>
              </p:ext>
            </p:extLst>
          </p:nvPr>
        </p:nvGraphicFramePr>
        <p:xfrm>
          <a:off x="416070" y="2032054"/>
          <a:ext cx="4176464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7792D37-44BE-4BFE-90C5-B9B881C9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398911"/>
              </p:ext>
            </p:extLst>
          </p:nvPr>
        </p:nvGraphicFramePr>
        <p:xfrm>
          <a:off x="4572000" y="1453630"/>
          <a:ext cx="4176464" cy="480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08609E-139B-418A-88E9-3423CFF09891}"/>
              </a:ext>
            </a:extLst>
          </p:cNvPr>
          <p:cNvSpPr txBox="1"/>
          <p:nvPr/>
        </p:nvSpPr>
        <p:spPr>
          <a:xfrm>
            <a:off x="1259631" y="1793832"/>
            <a:ext cx="331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Количество несчастных случаев со смертельным исходом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AB21E-D4B6-4CCD-AAFC-0E5F57B4D761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21596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аварийности и травматизма на объектах электроэнергетики, поднадзорных Уральскому управлению Ростехнадзора за 9 месяцев 2013-2019 годов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15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045254"/>
              </p:ext>
            </p:extLst>
          </p:nvPr>
        </p:nvGraphicFramePr>
        <p:xfrm>
          <a:off x="372220" y="1723322"/>
          <a:ext cx="8512786" cy="456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40EAB8-5CD8-4E5C-913C-B48C61A27C85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59514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 2019-2020 гг. Управлением будет продолжена работа, направленная на улучшение состояния промышленной безопасности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16</a:t>
            </a:r>
          </a:p>
        </p:txBody>
      </p:sp>
      <p:sp>
        <p:nvSpPr>
          <p:cNvPr id="12" name="Подзаголовок 9">
            <a:extLst>
              <a:ext uri="{FF2B5EF4-FFF2-40B4-BE49-F238E27FC236}">
                <a16:creationId xmlns:a16="http://schemas.microsoft.com/office/drawing/2014/main" id="{0CBAD4E7-36DA-4C04-8383-DD01F53BC733}"/>
              </a:ext>
            </a:extLst>
          </p:cNvPr>
          <p:cNvSpPr txBox="1">
            <a:spLocks/>
          </p:cNvSpPr>
          <p:nvPr/>
        </p:nvSpPr>
        <p:spPr>
          <a:xfrm>
            <a:off x="4034698" y="5782284"/>
            <a:ext cx="2635214" cy="45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Calibri" panose="020F0502020204030204" pitchFamily="34" charset="0"/>
              <a:buChar char="₋"/>
            </a:pPr>
            <a:r>
              <a:rPr lang="ru-RU" sz="1000" b="1" dirty="0">
                <a:solidFill>
                  <a:schemeClr val="bg1"/>
                </a:solidFill>
              </a:rPr>
              <a:t>Исходный ресурс: </a:t>
            </a:r>
            <a:r>
              <a:rPr lang="en-US" sz="1000" b="1" dirty="0">
                <a:solidFill>
                  <a:schemeClr val="bg1"/>
                </a:solidFill>
              </a:rPr>
              <a:t>yandex.ru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D10EC-AE6E-4E83-B45C-D12E1EF0D0B0}"/>
              </a:ext>
            </a:extLst>
          </p:cNvPr>
          <p:cNvSpPr txBox="1"/>
          <p:nvPr/>
        </p:nvSpPr>
        <p:spPr>
          <a:xfrm>
            <a:off x="443261" y="1786705"/>
            <a:ext cx="855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/>
              <a:t>Особое внимание будет уделено выполнению мероприятий по результатам расследования аварий и несчастных случаев, выполнению предписаний выданных по результатам  проведения плановых проверок, а так же профилактике нарушений, явившихся причинами  несчастных случаев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727C61-DF7F-45EC-AE8B-E1A2874CF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401"/>
            <a:ext cx="4248472" cy="28335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9A43AF-A582-463D-BFDE-5BDAA104958F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332108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300-летие горного и промышленного надзора в России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/>
              <a:t>17</a:t>
            </a:r>
          </a:p>
        </p:txBody>
      </p:sp>
      <p:sp>
        <p:nvSpPr>
          <p:cNvPr id="12" name="Подзаголовок 9">
            <a:extLst>
              <a:ext uri="{FF2B5EF4-FFF2-40B4-BE49-F238E27FC236}">
                <a16:creationId xmlns:a16="http://schemas.microsoft.com/office/drawing/2014/main" id="{0CBAD4E7-36DA-4C04-8383-DD01F53BC733}"/>
              </a:ext>
            </a:extLst>
          </p:cNvPr>
          <p:cNvSpPr txBox="1">
            <a:spLocks/>
          </p:cNvSpPr>
          <p:nvPr/>
        </p:nvSpPr>
        <p:spPr>
          <a:xfrm>
            <a:off x="4034698" y="5782284"/>
            <a:ext cx="2635214" cy="45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Calibri" panose="020F0502020204030204" pitchFamily="34" charset="0"/>
              <a:buChar char="₋"/>
            </a:pPr>
            <a:r>
              <a:rPr lang="ru-RU" sz="1000" b="1" dirty="0">
                <a:solidFill>
                  <a:schemeClr val="bg1"/>
                </a:solidFill>
              </a:rPr>
              <a:t>Исходный ресурс: </a:t>
            </a:r>
            <a:r>
              <a:rPr lang="en-US" sz="1000" b="1" dirty="0">
                <a:solidFill>
                  <a:schemeClr val="bg1"/>
                </a:solidFill>
              </a:rPr>
              <a:t>yandex.ru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D10EC-AE6E-4E83-B45C-D12E1EF0D0B0}"/>
              </a:ext>
            </a:extLst>
          </p:cNvPr>
          <p:cNvSpPr txBox="1"/>
          <p:nvPr/>
        </p:nvSpPr>
        <p:spPr>
          <a:xfrm>
            <a:off x="395536" y="1861392"/>
            <a:ext cx="8558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Проектом распоряжения Правительства Российской Федерации утвержден План основных мероприятий праздника, включающих в себя: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Формирование организационного комитета;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Издание книги об истории горного и промышленного надзора, учреждение Юбилейной медали «300 лет»;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Организацию проведения научно-практических конференций, форумов и семинаров;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Издание государственных знаков почтовой оплаты и изготовление штемпеля специального гашения;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Присвоение факту извлечения уникального алмаза имени «300-летие горного и промышленного надзора России»;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400" b="1" dirty="0"/>
              <a:t>Реализацию мероприятий по созданию документального фильма об истории горного и промышленного надзора России и т.д.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6EA49-8A82-4E07-AFDF-9A6798F2F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98" y="4394108"/>
            <a:ext cx="3853403" cy="17436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99D603-5F2D-4419-9510-3B2501D76F0A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16780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2327572" cy="27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300 лет горного и промышленного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62EF6-9C7B-4D3F-A7B5-EA753519AC4F}"/>
              </a:ext>
            </a:extLst>
          </p:cNvPr>
          <p:cNvSpPr txBox="1"/>
          <p:nvPr/>
        </p:nvSpPr>
        <p:spPr>
          <a:xfrm>
            <a:off x="1765783" y="3239943"/>
            <a:ext cx="5753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</a:rPr>
              <a:t>23 декабря 2019 г.</a:t>
            </a:r>
          </a:p>
          <a:p>
            <a:pPr algn="ctr"/>
            <a:endParaRPr lang="ru-RU" sz="36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Ростехнадзор будет отмечать 300-летие горного и промышленного надзора в России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F0FB7-1BFA-4984-A320-3125E013495B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11476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Реализация приоритетного проекта </a:t>
            </a:r>
          </a:p>
          <a:p>
            <a:pPr algn="ctr"/>
            <a:r>
              <a:rPr lang="ru-RU" sz="1600" b="1" dirty="0"/>
              <a:t>«Реформа контрольной и надзорной деятельности»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BA1E9-0A2A-42B7-B50F-967FDDFE1597}"/>
              </a:ext>
            </a:extLst>
          </p:cNvPr>
          <p:cNvSpPr txBox="1"/>
          <p:nvPr/>
        </p:nvSpPr>
        <p:spPr>
          <a:xfrm>
            <a:off x="469382" y="1760433"/>
            <a:ext cx="4343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 Ростехнадзоре разработан паспорт реализации «Реформы контрольной и надзорной деятельности», включающий в себя 7 приоритетных направлений, одним из которых является    внедрение риск-ориентированной подхода при осуществлении контрольно-надзорной деятельности.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с 1 января 2014 г. сокращено количество плановых проверок, проводимых в рамках федерального государственного надзора в области промышленной безопасности на 73%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A6276E0-04E9-45A9-BD60-0510FB11EA09}"/>
              </a:ext>
            </a:extLst>
          </p:cNvPr>
          <p:cNvSpPr/>
          <p:nvPr/>
        </p:nvSpPr>
        <p:spPr>
          <a:xfrm>
            <a:off x="5891826" y="2538436"/>
            <a:ext cx="1704510" cy="89056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60EB4-2FCC-4715-80C9-197CDC627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765" y="4092799"/>
            <a:ext cx="3798049" cy="1990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D02D87-0F5C-436A-A0CF-A6B6DECBBE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65" y="1871372"/>
            <a:ext cx="3798049" cy="14453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5D25F27-D3A9-407F-8E31-A04D514D8F7B}"/>
              </a:ext>
            </a:extLst>
          </p:cNvPr>
          <p:cNvSpPr/>
          <p:nvPr/>
        </p:nvSpPr>
        <p:spPr>
          <a:xfrm>
            <a:off x="6629198" y="3405642"/>
            <a:ext cx="648072" cy="667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C8A72-EA36-4127-AA0B-C46CA02443E5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39140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Динамическая модель надзора на основе дистанционного мониторинга параметров работы предприятий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5DB6A-80B0-4FBE-BD1C-9ACF1CD8D78D}"/>
              </a:ext>
            </a:extLst>
          </p:cNvPr>
          <p:cNvSpPr txBox="1"/>
          <p:nvPr/>
        </p:nvSpPr>
        <p:spPr>
          <a:xfrm>
            <a:off x="433636" y="2076558"/>
            <a:ext cx="8379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</a:rPr>
              <a:t>Новое качество планирования проверок позволит:</a:t>
            </a:r>
          </a:p>
          <a:p>
            <a:pPr marL="285750" lvl="0" indent="-285750" algn="just"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снизить риск аварий за счет более точного приложения усилий;</a:t>
            </a:r>
          </a:p>
          <a:p>
            <a:pPr marL="285750" lvl="0" indent="-285750" algn="just">
              <a:buFont typeface="Calibri" panose="020F0502020204030204" pitchFamily="34" charset="0"/>
              <a:buChar char="‒"/>
              <a:defRPr/>
            </a:pPr>
            <a:r>
              <a:rPr lang="ru-RU" sz="1600" dirty="0">
                <a:solidFill>
                  <a:prstClr val="black"/>
                </a:solidFill>
              </a:rPr>
              <a:t>сократить нагрузку на бизнес, исключив необоснованные внеплановые проверки и уменьшив количество плановых;</a:t>
            </a:r>
          </a:p>
          <a:p>
            <a:pPr marL="285750" lvl="0" indent="-285750" algn="just">
              <a:buFont typeface="Calibri" panose="020F0502020204030204" pitchFamily="34" charset="0"/>
              <a:buChar char="‒"/>
              <a:defRPr/>
            </a:pPr>
            <a:r>
              <a:rPr lang="ru-RU" sz="1600" dirty="0">
                <a:solidFill>
                  <a:prstClr val="black"/>
                </a:solidFill>
              </a:rPr>
              <a:t>минимизировать прямое общение инспекторов с поднадзорными организациями и сопутствующие коррупционные риски.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964200-5556-4B56-8C87-F1AF366A06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6" y="3833286"/>
            <a:ext cx="3017004" cy="22627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FBEFE-A933-4A69-9320-0CB44B0BF8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6000"/>
          <a:stretch/>
        </p:blipFill>
        <p:spPr>
          <a:xfrm>
            <a:off x="4165246" y="3997804"/>
            <a:ext cx="4738366" cy="2025225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4F7E45D-A5F3-4AF9-925E-A3B5821DA784}"/>
              </a:ext>
            </a:extLst>
          </p:cNvPr>
          <p:cNvSpPr/>
          <p:nvPr/>
        </p:nvSpPr>
        <p:spPr>
          <a:xfrm rot="16200000">
            <a:off x="3841210" y="4676884"/>
            <a:ext cx="648072" cy="667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0412A-0C91-407C-A1B6-A9A3CA7F37E3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34947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Электронный инспектор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5DB6A-80B0-4FBE-BD1C-9ACF1CD8D78D}"/>
              </a:ext>
            </a:extLst>
          </p:cNvPr>
          <p:cNvSpPr txBox="1"/>
          <p:nvPr/>
        </p:nvSpPr>
        <p:spPr>
          <a:xfrm>
            <a:off x="433636" y="2076558"/>
            <a:ext cx="837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</a:rPr>
              <a:t>Собственники и эксплуатанты опасных производственных объектов получат возможность в "личном кабинете" пройти предварительную проверку (самопроверку) соблюдения требований безопасности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5596D0-6EC7-42AF-95D5-CBCE4B4AE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1" y="3656537"/>
            <a:ext cx="3375325" cy="22502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7B74BD55-B0C7-4724-9FE3-B5FF732BB747}"/>
              </a:ext>
            </a:extLst>
          </p:cNvPr>
          <p:cNvSpPr/>
          <p:nvPr/>
        </p:nvSpPr>
        <p:spPr>
          <a:xfrm rot="16200000">
            <a:off x="3888908" y="4448113"/>
            <a:ext cx="648072" cy="667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68226D-A9E9-47B2-801B-E109E83082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4866486" y="3569723"/>
            <a:ext cx="4102125" cy="261145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9A8EEF-AC0E-425F-B27E-CEDB73BEDFA8}"/>
              </a:ext>
            </a:extLst>
          </p:cNvPr>
          <p:cNvSpPr/>
          <p:nvPr/>
        </p:nvSpPr>
        <p:spPr>
          <a:xfrm>
            <a:off x="7700317" y="3106537"/>
            <a:ext cx="1008112" cy="10428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26F885-2D3E-4F5E-983D-1F4DE03FB9F9}"/>
              </a:ext>
            </a:extLst>
          </p:cNvPr>
          <p:cNvSpPr/>
          <p:nvPr/>
        </p:nvSpPr>
        <p:spPr>
          <a:xfrm>
            <a:off x="7262101" y="3336743"/>
            <a:ext cx="1008112" cy="10428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65D69-97AA-4AF6-820D-D3313671B600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8329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E1512D-CE1A-4BA6-B7C3-50E7061E5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27894"/>
          <a:stretch/>
        </p:blipFill>
        <p:spPr>
          <a:xfrm>
            <a:off x="5509093" y="4428969"/>
            <a:ext cx="2016224" cy="1780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FD9838-0F7E-4E80-89D5-8A8B978BB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7117"/>
            <a:ext cx="3684980" cy="2836318"/>
          </a:xfrm>
          <a:prstGeom prst="rect">
            <a:avLst/>
          </a:prstGeom>
        </p:spPr>
      </p:pic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Изменения в Положении об осуществлении федерального государственного энергетического надзора в соответствии с Постановлением Правительства РФ от 30.11.2018 </a:t>
            </a:r>
            <a:r>
              <a:rPr lang="en-US" sz="1600" b="1" dirty="0"/>
              <a:t>N 1445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BA1E9-0A2A-42B7-B50F-967FDDFE1597}"/>
              </a:ext>
            </a:extLst>
          </p:cNvPr>
          <p:cNvSpPr txBox="1"/>
          <p:nvPr/>
        </p:nvSpPr>
        <p:spPr>
          <a:xfrm>
            <a:off x="469383" y="1760433"/>
            <a:ext cx="4102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 соответствии с присвоенной категорией риска ПП РФ от 30.11.2018 </a:t>
            </a:r>
            <a:r>
              <a:rPr lang="en-US" dirty="0"/>
              <a:t>N 1445</a:t>
            </a:r>
            <a:r>
              <a:rPr lang="ru-RU" dirty="0"/>
              <a:t> устанавливается требование о периодичности плановых проверок для категории: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dirty="0"/>
              <a:t>высокого риска - один раз в 3 года;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dirty="0"/>
              <a:t>значительного риска - один раз в 4 года;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dirty="0"/>
              <a:t>среднего риска - не чаще одного раза в 5 лет;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dirty="0"/>
              <a:t>умеренного риска - не чаще одного раза в 6 лет.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ru-RU" dirty="0"/>
              <a:t>Низкого риска.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5A833E02-C37F-4DDB-85FB-7582B98BEDF9}"/>
              </a:ext>
            </a:extLst>
          </p:cNvPr>
          <p:cNvSpPr/>
          <p:nvPr/>
        </p:nvSpPr>
        <p:spPr>
          <a:xfrm>
            <a:off x="6193169" y="3758135"/>
            <a:ext cx="648072" cy="667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B3F8B-C95F-462D-97A0-413B0151CF42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408286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Изменения в Положение об осуществлении федерального государственного энергетического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BA1E9-0A2A-42B7-B50F-967FDDFE1597}"/>
              </a:ext>
            </a:extLst>
          </p:cNvPr>
          <p:cNvSpPr txBox="1"/>
          <p:nvPr/>
        </p:nvSpPr>
        <p:spPr>
          <a:xfrm>
            <a:off x="353129" y="1769430"/>
            <a:ext cx="8517623" cy="438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К высокой категории риска отнесены следующие субъекты электроэнергетики: </a:t>
            </a:r>
          </a:p>
          <a:p>
            <a:pPr marL="342900" lvl="0" indent="-342900">
              <a:lnSpc>
                <a:spcPts val="6500"/>
              </a:lnSpc>
              <a:buFont typeface="+mj-lt"/>
              <a:buAutoNum type="arabicPeriod"/>
            </a:pPr>
            <a:r>
              <a:rPr lang="ru-RU" b="1" dirty="0"/>
              <a:t>ПАО «</a:t>
            </a:r>
            <a:r>
              <a:rPr lang="ru-RU" b="1" dirty="0" err="1"/>
              <a:t>Энел</a:t>
            </a:r>
            <a:r>
              <a:rPr lang="ru-RU" b="1" dirty="0"/>
              <a:t> Россия»;</a:t>
            </a:r>
          </a:p>
          <a:p>
            <a:pPr marL="342900" lvl="0" indent="-342900">
              <a:lnSpc>
                <a:spcPts val="6500"/>
              </a:lnSpc>
              <a:buFont typeface="+mj-lt"/>
              <a:buAutoNum type="arabicPeriod"/>
            </a:pPr>
            <a:r>
              <a:rPr lang="ru-RU" b="1" dirty="0"/>
              <a:t>ПАО «</a:t>
            </a:r>
            <a:r>
              <a:rPr lang="ru-RU" b="1" dirty="0" err="1"/>
              <a:t>Фортум</a:t>
            </a:r>
            <a:r>
              <a:rPr lang="ru-RU" b="1" dirty="0"/>
              <a:t>»;</a:t>
            </a:r>
          </a:p>
          <a:p>
            <a:pPr marL="342900" lvl="0" indent="-342900">
              <a:lnSpc>
                <a:spcPts val="6500"/>
              </a:lnSpc>
              <a:buFont typeface="+mj-lt"/>
              <a:buAutoNum type="arabicPeriod"/>
            </a:pPr>
            <a:r>
              <a:rPr lang="ru-RU" b="1" dirty="0"/>
              <a:t>ПАО «Т ПЛЮС»;</a:t>
            </a:r>
          </a:p>
          <a:p>
            <a:pPr marL="342900" lvl="0" indent="-342900">
              <a:lnSpc>
                <a:spcPts val="6500"/>
              </a:lnSpc>
              <a:buFont typeface="+mj-lt"/>
              <a:buAutoNum type="arabicPeriod"/>
            </a:pPr>
            <a:r>
              <a:rPr lang="ru-RU" b="1" dirty="0"/>
              <a:t>АО «Интер РАО-</a:t>
            </a:r>
            <a:r>
              <a:rPr lang="ru-RU" b="1" dirty="0" err="1"/>
              <a:t>Электрогенерация</a:t>
            </a:r>
            <a:r>
              <a:rPr lang="ru-RU" b="1" dirty="0"/>
              <a:t>»;</a:t>
            </a:r>
          </a:p>
          <a:p>
            <a:pPr marL="342900" lvl="0" indent="-342900">
              <a:lnSpc>
                <a:spcPts val="6500"/>
              </a:lnSpc>
              <a:buFont typeface="+mj-lt"/>
              <a:buAutoNum type="arabicPeriod"/>
            </a:pPr>
            <a:r>
              <a:rPr lang="ru-RU" b="1" dirty="0"/>
              <a:t>И другие субъекты электроэнергетики.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B5E3E-2B66-4B5C-9146-643B90F86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6" y="2135415"/>
            <a:ext cx="1277128" cy="681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A7932E-3203-40B7-B211-8522C3BD0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45" y="2973355"/>
            <a:ext cx="1955941" cy="572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4970F-153F-411D-9CAD-85D807FCD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79" y="3564272"/>
            <a:ext cx="1667502" cy="9371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7320F5-D5D9-46E4-A072-A395D9EA0C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5879" b="15237"/>
          <a:stretch/>
        </p:blipFill>
        <p:spPr>
          <a:xfrm>
            <a:off x="6873247" y="4541800"/>
            <a:ext cx="2173381" cy="7987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FDA013-F230-4941-BFB2-0FC918BF4F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49" y="5317695"/>
            <a:ext cx="1913450" cy="8200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AC73A2-4C33-49AE-8F20-C44CFC919C31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184013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Основные показатели контрольно-надзорной деятельности в области электроэнергетики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chemeClr val="tx2"/>
                </a:solidFill>
              </a:rPr>
              <a:t>7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30343"/>
              </p:ext>
            </p:extLst>
          </p:nvPr>
        </p:nvGraphicFramePr>
        <p:xfrm>
          <a:off x="395536" y="1808977"/>
          <a:ext cx="8417604" cy="43152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5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625">
                <a:tc>
                  <a:txBody>
                    <a:bodyPr/>
                    <a:lstStyle/>
                    <a:p>
                      <a:r>
                        <a:rPr lang="ru-RU" sz="1400" dirty="0"/>
                        <a:t>Общая информация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42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Под надзорных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62656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73058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b="1" dirty="0"/>
                        <a:t>Объектов электроэнергетики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123981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440883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b="1" dirty="0"/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315191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Тепловых электростанций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Газотурбинных (</a:t>
                      </a:r>
                      <a:r>
                        <a:rPr lang="ru-RU" sz="1400" kern="1200" dirty="0" err="1">
                          <a:effectLst/>
                        </a:rPr>
                        <a:t>газопоршневых</a:t>
                      </a:r>
                      <a:r>
                        <a:rPr lang="ru-RU" sz="1400" kern="1200" dirty="0">
                          <a:effectLst/>
                        </a:rPr>
                        <a:t>) электростанций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dirty="0"/>
                        <a:t>Малых (технологических) электростанций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24566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dirty="0"/>
                        <a:t>Гидроэлектростанции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85295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dirty="0"/>
                        <a:t>Котельных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3808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907">
                <a:tc>
                  <a:txBody>
                    <a:bodyPr/>
                    <a:lstStyle/>
                    <a:p>
                      <a:r>
                        <a:rPr lang="ru-RU" sz="1400" dirty="0"/>
                        <a:t>Электрических подстанций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53598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7BD997-57DC-4632-9006-7FE172963139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183322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7163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Динамика проверок за 9 месяцев 2018-2019 гг. объектов электроэнергетики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chemeClr val="tx2"/>
                </a:solidFill>
              </a:rPr>
              <a:t>8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A65E2DC-B72F-4047-8546-F2DCB718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997384"/>
              </p:ext>
            </p:extLst>
          </p:nvPr>
        </p:nvGraphicFramePr>
        <p:xfrm>
          <a:off x="1402601" y="211703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7D6955E-3310-4FAF-8DB1-614D3A983DEB}"/>
              </a:ext>
            </a:extLst>
          </p:cNvPr>
          <p:cNvCxnSpPr>
            <a:cxnSpLocks/>
          </p:cNvCxnSpPr>
          <p:nvPr/>
        </p:nvCxnSpPr>
        <p:spPr>
          <a:xfrm>
            <a:off x="3707904" y="3140968"/>
            <a:ext cx="496855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EE7251-BA0F-4FC8-99F4-FB40791E7EF9}"/>
              </a:ext>
            </a:extLst>
          </p:cNvPr>
          <p:cNvSpPr txBox="1"/>
          <p:nvPr/>
        </p:nvSpPr>
        <p:spPr>
          <a:xfrm>
            <a:off x="7498601" y="2649445"/>
            <a:ext cx="114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- 14,8 %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DA23C7-DD67-4862-B966-57C3297AC29F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62259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155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Внеплановые проверки </a:t>
            </a:r>
            <a:r>
              <a:rPr lang="ru-RU" sz="1600" b="1" dirty="0"/>
              <a:t>объектов электроэнергетики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2817D5-F161-462D-B933-FBFAC3664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810628"/>
              </p:ext>
            </p:extLst>
          </p:nvPr>
        </p:nvGraphicFramePr>
        <p:xfrm>
          <a:off x="416070" y="2032054"/>
          <a:ext cx="4176464" cy="376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7792D37-44BE-4BFE-90C5-B9B881C99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310643"/>
              </p:ext>
            </p:extLst>
          </p:nvPr>
        </p:nvGraphicFramePr>
        <p:xfrm>
          <a:off x="4572000" y="1453630"/>
          <a:ext cx="4176464" cy="480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94E2CD-3AC1-40F7-BCEF-071CE671FDE0}"/>
              </a:ext>
            </a:extLst>
          </p:cNvPr>
          <p:cNvSpPr txBox="1"/>
          <p:nvPr/>
        </p:nvSpPr>
        <p:spPr>
          <a:xfrm>
            <a:off x="1172153" y="1793832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Всего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C89807C-8B5F-435B-944E-BB731837E272}"/>
              </a:ext>
            </a:extLst>
          </p:cNvPr>
          <p:cNvCxnSpPr>
            <a:cxnSpLocks/>
          </p:cNvCxnSpPr>
          <p:nvPr/>
        </p:nvCxnSpPr>
        <p:spPr>
          <a:xfrm>
            <a:off x="2277478" y="2631712"/>
            <a:ext cx="243853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6852C8-2D36-473A-AB11-DD25EC57ACA9}"/>
              </a:ext>
            </a:extLst>
          </p:cNvPr>
          <p:cNvSpPr txBox="1"/>
          <p:nvPr/>
        </p:nvSpPr>
        <p:spPr>
          <a:xfrm>
            <a:off x="3784824" y="2221246"/>
            <a:ext cx="114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- 1,7 %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4C9A0-0BC9-425E-A8C1-B15D0A810930}"/>
              </a:ext>
            </a:extLst>
          </p:cNvPr>
          <p:cNvSpPr txBox="1"/>
          <p:nvPr/>
        </p:nvSpPr>
        <p:spPr>
          <a:xfrm>
            <a:off x="6138660" y="6301719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            Курган, 20.11.2019</a:t>
            </a:r>
          </a:p>
        </p:txBody>
      </p:sp>
    </p:spTree>
    <p:extLst>
      <p:ext uri="{BB962C8B-B14F-4D97-AF65-F5344CB8AC3E}">
        <p14:creationId xmlns:p14="http://schemas.microsoft.com/office/powerpoint/2010/main" val="2731338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8685</TotalTime>
  <Words>878</Words>
  <Application>Microsoft Office PowerPoint</Application>
  <PresentationFormat>Экран (4:3)</PresentationFormat>
  <Paragraphs>171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y.volegov</dc:creator>
  <cp:lastModifiedBy>Юрий Волегов</cp:lastModifiedBy>
  <cp:revision>505</cp:revision>
  <cp:lastPrinted>2017-04-17T09:30:18Z</cp:lastPrinted>
  <dcterms:created xsi:type="dcterms:W3CDTF">2015-09-24T07:55:58Z</dcterms:created>
  <dcterms:modified xsi:type="dcterms:W3CDTF">2019-11-19T07:39:50Z</dcterms:modified>
</cp:coreProperties>
</file>