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63" r:id="rId6"/>
    <p:sldId id="264" r:id="rId7"/>
    <p:sldId id="265" r:id="rId8"/>
    <p:sldId id="266" r:id="rId9"/>
    <p:sldId id="268" r:id="rId10"/>
    <p:sldId id="271" r:id="rId11"/>
    <p:sldId id="270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20C8A-1968-4F90-8374-E2CA74C12BB8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5458C-13F5-43A2-85DA-7935AD4ED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4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1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07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7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4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02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7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48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8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3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58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5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0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7" y="3429000"/>
            <a:ext cx="8069831" cy="18966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Особенности осуществления контрольно-надзорной деятельности Уральским управлением Ростехнадзора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013"/>
            <a:ext cx="1697303" cy="19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041" y="404664"/>
            <a:ext cx="4876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  <a:p>
            <a:pPr algn="ctr"/>
            <a:r>
              <a:rPr lang="ru-RU" sz="1600" b="1" i="1" dirty="0">
                <a:solidFill>
                  <a:srgbClr val="1F497D"/>
                </a:solidFill>
              </a:rPr>
              <a:t>Реформа контрольной и надзорной деятельности </a:t>
            </a:r>
          </a:p>
          <a:p>
            <a:pPr algn="ctr"/>
            <a:endParaRPr lang="ru-RU" sz="2000" b="1" dirty="0">
              <a:solidFill>
                <a:srgbClr val="1F497D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35896" y="1124744"/>
            <a:ext cx="4728625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121744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sz="1600" i="1" dirty="0" smtClean="0">
                <a:solidFill>
                  <a:srgbClr val="006600"/>
                </a:solidFill>
              </a:rPr>
              <a:t>Заместитель руководителя </a:t>
            </a:r>
            <a:r>
              <a:rPr lang="ru-RU" sz="1600" i="1" dirty="0">
                <a:solidFill>
                  <a:srgbClr val="006600"/>
                </a:solidFill>
              </a:rPr>
              <a:t>Уральского управления Ростехнадзора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Ф.К. Волков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BCEE3F-9BEC-4191-9802-789558D62B99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45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F497D"/>
                </a:solidFill>
              </a:rPr>
              <a:t>10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9AB69-D62C-4DE3-855F-009C69CBF91D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0649" y="1916832"/>
            <a:ext cx="791379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Основные нарушения, выявляемые при проведении </a:t>
            </a:r>
            <a:r>
              <a:rPr lang="ru-RU" sz="2400" dirty="0" smtClean="0">
                <a:latin typeface="Times New Roman"/>
                <a:ea typeface="Times New Roman"/>
              </a:rPr>
              <a:t>проверок:</a:t>
            </a:r>
            <a:endParaRPr lang="ru-RU" sz="2400" dirty="0">
              <a:latin typeface="Arial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  <a:tabLst>
                <a:tab pos="18034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нарушение требований проектной документации;</a:t>
            </a:r>
            <a:endParaRPr lang="ru-RU" sz="2400" dirty="0">
              <a:latin typeface="Arial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  <a:tabLst>
                <a:tab pos="18034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нарушение установленного порядка строительства;</a:t>
            </a:r>
            <a:endParaRPr lang="ru-RU" sz="2400" dirty="0">
              <a:latin typeface="Arial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  <a:tabLst>
                <a:tab pos="18034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нарушение требований в сфере охраны окружающей среды;</a:t>
            </a:r>
            <a:endParaRPr lang="ru-RU" sz="2400" dirty="0">
              <a:latin typeface="Arial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  <a:tabLst>
                <a:tab pos="18034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нарушение санитарно-эпидемиологических требований;</a:t>
            </a:r>
            <a:endParaRPr lang="ru-RU" sz="2400" dirty="0">
              <a:latin typeface="Arial"/>
              <a:ea typeface="Times New Roman"/>
            </a:endParaRPr>
          </a:p>
          <a:p>
            <a:r>
              <a:rPr lang="ru-RU" sz="2400" dirty="0">
                <a:latin typeface="Times New Roman"/>
                <a:ea typeface="Times New Roman"/>
              </a:rPr>
              <a:t>нарушение требований пожарной безопасности.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842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F497D"/>
                </a:solidFill>
              </a:rPr>
              <a:t>11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9AB69-D62C-4DE3-855F-009C69CBF91D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9158" y="1790090"/>
            <a:ext cx="771127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За нарушения, выявленные при проведении проверок, к административной ответственности привлечено 36 юридических лиц, наложено 30 административных штрафов, вынесено 20 предупреждений. </a:t>
            </a:r>
            <a:endParaRPr lang="ru-RU" sz="2800" dirty="0">
              <a:latin typeface="Arial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Общая сумма наложенных административных штрафов за отчетный период составила 3 миллиона 720 тысяч руб., все – на юридическое лицо.</a:t>
            </a:r>
            <a:endParaRPr lang="ru-RU" sz="28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319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F497D"/>
                </a:solidFill>
              </a:rPr>
              <a:t>12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9AB69-D62C-4DE3-855F-009C69CBF91D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136339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Times New Roman"/>
              </a:rPr>
              <a:t>Количество выданных заключений о соответствии построенных (за 6 месяцев 2019 года), </a:t>
            </a:r>
            <a:r>
              <a:rPr lang="ru-RU" sz="2800" dirty="0" smtClean="0">
                <a:latin typeface="Times New Roman"/>
                <a:ea typeface="Times New Roman"/>
              </a:rPr>
              <a:t>реконструированных объектов </a:t>
            </a:r>
            <a:r>
              <a:rPr lang="ru-RU" sz="2800" dirty="0">
                <a:latin typeface="Times New Roman"/>
                <a:ea typeface="Times New Roman"/>
              </a:rPr>
              <a:t>капитального строительства установленным требованиям – 16, из которых 10 заключений выдано в Свердловской области и 6 заключений - в Челябинской области.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589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F497D"/>
                </a:solidFill>
              </a:rPr>
              <a:t>13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9AB69-D62C-4DE3-855F-009C69CBF91D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720840"/>
            <a:ext cx="85616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Times New Roman"/>
              </a:rPr>
              <a:t>В связи с регулярным изменением законодательства в области градостроительной деятельности некоторые объекты  в ходе строительства меняют свою принадлежность к видам государственного надзора, переходят из федерального в региональный, и наоборот. Так, например, в связи с предпоследними изменениями в Градостроительном Кодексе от 3 августа 2018 года изменилась поднадзорность некоторых объектов железнодорожной и авиационной инфраструктуры.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589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F497D"/>
                </a:solidFill>
              </a:rPr>
              <a:t>14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9AB69-D62C-4DE3-855F-009C69CBF91D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9158" y="2267913"/>
            <a:ext cx="735123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За 6 месяцев 2019 года сообщений об аварийных ситуациях на поднадзорных объектах капитального строительства не поступала.</a:t>
            </a:r>
            <a:endParaRPr lang="ru-RU" sz="2800" dirty="0">
              <a:latin typeface="Arial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За 6 месяцев 2019 года Управлением проверок в отношении саморегулируемых организаций не проводилось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sz="105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589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F497D"/>
                </a:solidFill>
              </a:rPr>
              <a:t>15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9AB69-D62C-4DE3-855F-009C69CBF91D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1266" y="3223559"/>
            <a:ext cx="396146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Спасибо за внимание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589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>
                <a:solidFill>
                  <a:srgbClr val="1F497D"/>
                </a:solidFill>
              </a:rPr>
              <a:t>2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9AB69-D62C-4DE3-855F-009C69CBF91D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0649" y="2690336"/>
            <a:ext cx="78417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/>
                <a:ea typeface="Times New Roman"/>
              </a:rPr>
              <a:t>Уральским управлением Ростехнадзора осуществляется федеральный государственный строительный надзор на территориях Свердловской, Челябинской и Курганской областей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162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F497D"/>
                </a:solidFill>
              </a:rPr>
              <a:t>3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9AB69-D62C-4DE3-855F-009C69CBF91D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90336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Количество поднадзорных объектов</a:t>
            </a:r>
            <a:r>
              <a:rPr lang="ru-RU" sz="2800" dirty="0" smtClean="0">
                <a:latin typeface="Times New Roman"/>
                <a:ea typeface="Times New Roman"/>
              </a:rPr>
              <a:t> –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123, из которых 53 объекта находится в Свердловской области, 65 объектов - в Челябинской области и 5 – в Курганской области.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519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F497D"/>
                </a:solidFill>
              </a:rPr>
              <a:t>4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9AB69-D62C-4DE3-855F-009C69CBF91D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586462"/>
            <a:ext cx="7488832" cy="2529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Под федеральный государственный строительный надзор попадают объекты капитального строительства, указанные в части 5.1 статьи 6 Градостроительного Кодекса Российской </a:t>
            </a:r>
            <a:r>
              <a:rPr lang="ru-RU" sz="2800" dirty="0" smtClean="0">
                <a:latin typeface="Times New Roman"/>
                <a:ea typeface="Times New Roman"/>
              </a:rPr>
              <a:t>Федерации.</a:t>
            </a:r>
            <a:endParaRPr lang="ru-RU" sz="28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19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F497D"/>
                </a:solidFill>
              </a:rPr>
              <a:t>5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9AB69-D62C-4DE3-855F-009C69CBF91D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586462"/>
            <a:ext cx="734481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В связи со спецификой региона, основную часть поднадзорных объектов Уральского управления (75%) составляют особо опасные объекты капитального строительства.</a:t>
            </a:r>
            <a:endParaRPr lang="ru-RU" sz="28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621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F497D"/>
                </a:solidFill>
              </a:rPr>
              <a:t>6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9AB69-D62C-4DE3-855F-009C69CBF91D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1026" name="Picture 2" descr="C:\Users\Egorov SA\Desktop\Доклад МЧС\ММК Аглофабрика 6 этап (дороги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1" y="1667573"/>
            <a:ext cx="7258646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7" y="860749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«ОАО «ММК». ГОП. Строительство новой </a:t>
            </a:r>
            <a:r>
              <a:rPr lang="ru-RU" dirty="0" err="1">
                <a:latin typeface="Times New Roman"/>
                <a:ea typeface="Times New Roman"/>
              </a:rPr>
              <a:t>аглофабрики</a:t>
            </a:r>
            <a:r>
              <a:rPr lang="ru-RU" dirty="0">
                <a:latin typeface="Times New Roman"/>
                <a:ea typeface="Times New Roman"/>
              </a:rPr>
              <a:t>» в составе: VI. Шестой этап.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21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F497D"/>
                </a:solidFill>
              </a:rPr>
              <a:t>7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9AB69-D62C-4DE3-855F-009C69CBF91D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2050" name="Picture 2" descr="C:\Users\Egorov SA\Desktop\Доклад МЧС\Общественно-деловой центр (Конгресс-Холл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1" y="1699771"/>
            <a:ext cx="7452512" cy="45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5" y="797347"/>
            <a:ext cx="7337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/>
                <a:ea typeface="Times New Roman"/>
              </a:rPr>
              <a:t>«Общественно-деловой центр на пересечении ул. Береговая и ул. </a:t>
            </a:r>
            <a:r>
              <a:rPr lang="ru-RU" dirty="0" err="1">
                <a:latin typeface="Times New Roman"/>
                <a:ea typeface="Times New Roman"/>
              </a:rPr>
              <a:t>Бр.Кашириных</a:t>
            </a:r>
            <a:r>
              <a:rPr lang="ru-RU" dirty="0">
                <a:latin typeface="Times New Roman"/>
                <a:ea typeface="Times New Roman"/>
              </a:rPr>
              <a:t> в </a:t>
            </a:r>
            <a:r>
              <a:rPr lang="ru-RU" dirty="0" err="1">
                <a:latin typeface="Times New Roman"/>
                <a:ea typeface="Times New Roman"/>
              </a:rPr>
              <a:t>Калиниском</a:t>
            </a:r>
            <a:r>
              <a:rPr lang="ru-RU" dirty="0">
                <a:latin typeface="Times New Roman"/>
                <a:ea typeface="Times New Roman"/>
              </a:rPr>
              <a:t> районе </a:t>
            </a:r>
            <a:r>
              <a:rPr lang="ru-RU" dirty="0" err="1">
                <a:latin typeface="Times New Roman"/>
                <a:ea typeface="Times New Roman"/>
              </a:rPr>
              <a:t>г.Челябинска</a:t>
            </a:r>
            <a:r>
              <a:rPr lang="ru-RU" dirty="0">
                <a:latin typeface="Times New Roman"/>
                <a:ea typeface="Times New Roman"/>
              </a:rPr>
              <a:t>». Этап 3. «Общественно-деловой центр».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21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F497D"/>
                </a:solidFill>
              </a:rPr>
              <a:t>8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9AB69-D62C-4DE3-855F-009C69CBF91D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3074" name="Picture 2" descr="C:\Users\Egorov SA\Desktop\Доклад МЧС\Новый терминал аэропорта Баландин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3525"/>
            <a:ext cx="7452320" cy="451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1" y="860749"/>
            <a:ext cx="7591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«Новый </a:t>
            </a:r>
            <a:r>
              <a:rPr lang="ru-RU" dirty="0" err="1">
                <a:latin typeface="Times New Roman"/>
                <a:ea typeface="Times New Roman"/>
              </a:rPr>
              <a:t>аэропортный</a:t>
            </a:r>
            <a:r>
              <a:rPr lang="ru-RU" dirty="0">
                <a:latin typeface="Times New Roman"/>
                <a:ea typeface="Times New Roman"/>
              </a:rPr>
              <a:t> комплекс внутренних/международных воздушных линий Международного аэропорта Челябинск (</a:t>
            </a:r>
            <a:r>
              <a:rPr lang="ru-RU" dirty="0" err="1">
                <a:latin typeface="Times New Roman"/>
                <a:ea typeface="Times New Roman"/>
              </a:rPr>
              <a:t>Баландино</a:t>
            </a:r>
            <a:r>
              <a:rPr lang="ru-RU" dirty="0">
                <a:latin typeface="Times New Roman"/>
                <a:ea typeface="Times New Roman"/>
              </a:rPr>
              <a:t>). 1-ая очередь, терминал внутренних воздушных линий» 2 этап строительства».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79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F497D"/>
                </a:solidFill>
              </a:rPr>
              <a:t>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50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79AB69-D62C-4DE3-855F-009C69CBF91D}"/>
              </a:ext>
            </a:extLst>
          </p:cNvPr>
          <p:cNvSpPr txBox="1"/>
          <p:nvPr/>
        </p:nvSpPr>
        <p:spPr>
          <a:xfrm>
            <a:off x="5759516" y="6301719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             </a:t>
            </a:r>
            <a:r>
              <a:rPr lang="ru-RU" b="1" dirty="0" smtClean="0">
                <a:solidFill>
                  <a:srgbClr val="1F497D"/>
                </a:solidFill>
              </a:rPr>
              <a:t>Екатеринбург, 15.08.2019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66841"/>
            <a:ext cx="85997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За 6 месяцев 2019 года Управлением проведено 175 проверок, выявлено 517 нарушений требований проектной документации при строительстве, реконструкции объектов капитального строительства, иных нормативных правовых актов, выдано 106 предписаний.  </a:t>
            </a:r>
            <a:endParaRPr lang="ru-RU" sz="2400" dirty="0">
              <a:latin typeface="Arial"/>
              <a:ea typeface="Times New Roman"/>
            </a:endParaRPr>
          </a:p>
          <a:p>
            <a:pPr algn="just"/>
            <a:r>
              <a:rPr lang="ru-RU" sz="2400" dirty="0">
                <a:latin typeface="Times New Roman"/>
                <a:ea typeface="Times New Roman"/>
              </a:rPr>
              <a:t>Из 517 нарушений 268 выявлено в ходе проверок, осуществленных в рамках выполнения программ проверок и 249 по иным основаниям, предусмотренным законодательством </a:t>
            </a:r>
            <a:r>
              <a:rPr lang="ru-RU" sz="2400" dirty="0" smtClean="0">
                <a:latin typeface="Times New Roman"/>
                <a:ea typeface="Times New Roman"/>
              </a:rPr>
              <a:t>Российской Федерации. </a:t>
            </a:r>
            <a:r>
              <a:rPr lang="ru-RU" sz="2400" dirty="0">
                <a:latin typeface="Times New Roman"/>
                <a:ea typeface="Times New Roman"/>
              </a:rPr>
              <a:t>Выявлено 29 нарушений требований в сфере охраны окружающей среды, 36 нарушений санитарно-эпидемиологических требований и 24 нарушения требований пожарной безопасности.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8422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601</Words>
  <Application>Microsoft Office PowerPoint</Application>
  <PresentationFormat>Экран (4:3)</PresentationFormat>
  <Paragraphs>85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 Сергей Алексеевич</dc:creator>
  <cp:lastModifiedBy>Egorov </cp:lastModifiedBy>
  <cp:revision>11</cp:revision>
  <dcterms:created xsi:type="dcterms:W3CDTF">2019-08-14T05:56:44Z</dcterms:created>
  <dcterms:modified xsi:type="dcterms:W3CDTF">2019-08-14T10:16:51Z</dcterms:modified>
</cp:coreProperties>
</file>